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15" r:id="rId2"/>
    <p:sldId id="312" r:id="rId3"/>
    <p:sldId id="313" r:id="rId4"/>
    <p:sldId id="311" r:id="rId5"/>
    <p:sldId id="309" r:id="rId6"/>
    <p:sldId id="308" r:id="rId7"/>
    <p:sldId id="314" r:id="rId8"/>
    <p:sldId id="307" r:id="rId9"/>
    <p:sldId id="306" r:id="rId10"/>
    <p:sldId id="304" r:id="rId11"/>
    <p:sldId id="303" r:id="rId12"/>
    <p:sldId id="302" r:id="rId13"/>
    <p:sldId id="299" r:id="rId14"/>
    <p:sldId id="300" r:id="rId15"/>
    <p:sldId id="297" r:id="rId16"/>
    <p:sldId id="296" r:id="rId17"/>
    <p:sldId id="294" r:id="rId18"/>
    <p:sldId id="295" r:id="rId19"/>
    <p:sldId id="293" r:id="rId20"/>
    <p:sldId id="292" r:id="rId21"/>
    <p:sldId id="291" r:id="rId22"/>
    <p:sldId id="290" r:id="rId23"/>
    <p:sldId id="288" r:id="rId24"/>
    <p:sldId id="289" r:id="rId25"/>
    <p:sldId id="276" r:id="rId26"/>
    <p:sldId id="287" r:id="rId27"/>
    <p:sldId id="286" r:id="rId28"/>
    <p:sldId id="285" r:id="rId29"/>
    <p:sldId id="283" r:id="rId30"/>
    <p:sldId id="282" r:id="rId31"/>
    <p:sldId id="281" r:id="rId32"/>
    <p:sldId id="278" r:id="rId33"/>
    <p:sldId id="280" r:id="rId34"/>
    <p:sldId id="279" r:id="rId35"/>
    <p:sldId id="273" r:id="rId36"/>
    <p:sldId id="269" r:id="rId37"/>
    <p:sldId id="268" r:id="rId38"/>
    <p:sldId id="267" r:id="rId39"/>
    <p:sldId id="266" r:id="rId40"/>
    <p:sldId id="261" r:id="rId41"/>
    <p:sldId id="258" r:id="rId42"/>
    <p:sldId id="274" r:id="rId43"/>
    <p:sldId id="260" r:id="rId44"/>
    <p:sldId id="272" r:id="rId45"/>
    <p:sldId id="259" r:id="rId46"/>
    <p:sldId id="263" r:id="rId47"/>
    <p:sldId id="265" r:id="rId48"/>
    <p:sldId id="264" r:id="rId49"/>
    <p:sldId id="262" r:id="rId50"/>
    <p:sldId id="271" r:id="rId51"/>
    <p:sldId id="270" r:id="rId52"/>
    <p:sldId id="257" r:id="rId53"/>
    <p:sldId id="256" r:id="rId54"/>
    <p:sldId id="277" r:id="rId55"/>
    <p:sldId id="310" r:id="rId56"/>
  </p:sldIdLst>
  <p:sldSz cx="71993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35"/>
    <a:srgbClr val="FFB200"/>
    <a:srgbClr val="6C00FF"/>
    <a:srgbClr val="007F7F"/>
    <a:srgbClr val="3A86FF"/>
    <a:srgbClr val="00CFC1"/>
    <a:srgbClr val="FF5A5F"/>
    <a:srgbClr val="C2185B"/>
    <a:srgbClr val="FF595E"/>
    <a:srgbClr val="833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04" autoAdjust="0"/>
  </p:normalViewPr>
  <p:slideViewPr>
    <p:cSldViewPr snapToGrid="0">
      <p:cViewPr>
        <p:scale>
          <a:sx n="60" d="100"/>
          <a:sy n="60" d="100"/>
        </p:scale>
        <p:origin x="18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472844"/>
            <a:ext cx="6119416" cy="3133172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6" y="4726844"/>
            <a:ext cx="5399485" cy="2172805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05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298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479143"/>
            <a:ext cx="1552352" cy="76266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479143"/>
            <a:ext cx="4567064" cy="76266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91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111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7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52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6" y="2243637"/>
            <a:ext cx="6209407" cy="3743558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6" y="6022611"/>
            <a:ext cx="6209407" cy="1968648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8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395709"/>
            <a:ext cx="3059708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395709"/>
            <a:ext cx="3059708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50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3" y="479147"/>
            <a:ext cx="6209407" cy="1739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2206139"/>
            <a:ext cx="3045646" cy="1081194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3287333"/>
            <a:ext cx="3045646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2206139"/>
            <a:ext cx="3060646" cy="1081194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3287333"/>
            <a:ext cx="3060646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30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4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955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599970"/>
            <a:ext cx="2321966" cy="2099893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295770"/>
            <a:ext cx="3644652" cy="6395504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699865"/>
            <a:ext cx="2321966" cy="5001827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87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599970"/>
            <a:ext cx="2321966" cy="2099893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295770"/>
            <a:ext cx="3644652" cy="6395504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699865"/>
            <a:ext cx="2321966" cy="5001827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15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5" y="479147"/>
            <a:ext cx="6209407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5" y="2395709"/>
            <a:ext cx="6209407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4" y="8341241"/>
            <a:ext cx="1619845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E8CF8-02C0-4F6C-8447-CDEB104DF3EF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8341241"/>
            <a:ext cx="242976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8341241"/>
            <a:ext cx="1619845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6A096-C0CB-4667-A769-259D627DF00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5C4B50-E7CB-364A-F4CC-E09E938EDEA7}"/>
              </a:ext>
            </a:extLst>
          </p:cNvPr>
          <p:cNvSpPr/>
          <p:nvPr userDrawn="1"/>
        </p:nvSpPr>
        <p:spPr>
          <a:xfrm>
            <a:off x="174020" y="126311"/>
            <a:ext cx="6831629" cy="8757850"/>
          </a:xfrm>
          <a:custGeom>
            <a:avLst/>
            <a:gdLst>
              <a:gd name="connsiteX0" fmla="*/ 0 w 6831629"/>
              <a:gd name="connsiteY0" fmla="*/ 1138628 h 8757850"/>
              <a:gd name="connsiteX1" fmla="*/ 1138628 w 6831629"/>
              <a:gd name="connsiteY1" fmla="*/ 0 h 8757850"/>
              <a:gd name="connsiteX2" fmla="*/ 1799012 w 6831629"/>
              <a:gd name="connsiteY2" fmla="*/ 0 h 8757850"/>
              <a:gd name="connsiteX3" fmla="*/ 2413852 w 6831629"/>
              <a:gd name="connsiteY3" fmla="*/ 0 h 8757850"/>
              <a:gd name="connsiteX4" fmla="*/ 2937605 w 6831629"/>
              <a:gd name="connsiteY4" fmla="*/ 0 h 8757850"/>
              <a:gd name="connsiteX5" fmla="*/ 3415815 w 6831629"/>
              <a:gd name="connsiteY5" fmla="*/ 0 h 8757850"/>
              <a:gd name="connsiteX6" fmla="*/ 4030655 w 6831629"/>
              <a:gd name="connsiteY6" fmla="*/ 0 h 8757850"/>
              <a:gd name="connsiteX7" fmla="*/ 4599951 w 6831629"/>
              <a:gd name="connsiteY7" fmla="*/ 0 h 8757850"/>
              <a:gd name="connsiteX8" fmla="*/ 5693001 w 6831629"/>
              <a:gd name="connsiteY8" fmla="*/ 0 h 8757850"/>
              <a:gd name="connsiteX9" fmla="*/ 6831629 w 6831629"/>
              <a:gd name="connsiteY9" fmla="*/ 1138628 h 8757850"/>
              <a:gd name="connsiteX10" fmla="*/ 6831629 w 6831629"/>
              <a:gd name="connsiteY10" fmla="*/ 1598161 h 8757850"/>
              <a:gd name="connsiteX11" fmla="*/ 6831629 w 6831629"/>
              <a:gd name="connsiteY11" fmla="*/ 1992888 h 8757850"/>
              <a:gd name="connsiteX12" fmla="*/ 6831629 w 6831629"/>
              <a:gd name="connsiteY12" fmla="*/ 2646839 h 8757850"/>
              <a:gd name="connsiteX13" fmla="*/ 6831629 w 6831629"/>
              <a:gd name="connsiteY13" fmla="*/ 3365596 h 8757850"/>
              <a:gd name="connsiteX14" fmla="*/ 6831629 w 6831629"/>
              <a:gd name="connsiteY14" fmla="*/ 3825129 h 8757850"/>
              <a:gd name="connsiteX15" fmla="*/ 6831629 w 6831629"/>
              <a:gd name="connsiteY15" fmla="*/ 4219856 h 8757850"/>
              <a:gd name="connsiteX16" fmla="*/ 6831629 w 6831629"/>
              <a:gd name="connsiteY16" fmla="*/ 4614583 h 8757850"/>
              <a:gd name="connsiteX17" fmla="*/ 6831629 w 6831629"/>
              <a:gd name="connsiteY17" fmla="*/ 5009310 h 8757850"/>
              <a:gd name="connsiteX18" fmla="*/ 6831629 w 6831629"/>
              <a:gd name="connsiteY18" fmla="*/ 5468843 h 8757850"/>
              <a:gd name="connsiteX19" fmla="*/ 6831629 w 6831629"/>
              <a:gd name="connsiteY19" fmla="*/ 6122794 h 8757850"/>
              <a:gd name="connsiteX20" fmla="*/ 6831629 w 6831629"/>
              <a:gd name="connsiteY20" fmla="*/ 6582327 h 8757850"/>
              <a:gd name="connsiteX21" fmla="*/ 6831629 w 6831629"/>
              <a:gd name="connsiteY21" fmla="*/ 7106666 h 8757850"/>
              <a:gd name="connsiteX22" fmla="*/ 6831629 w 6831629"/>
              <a:gd name="connsiteY22" fmla="*/ 7619222 h 8757850"/>
              <a:gd name="connsiteX23" fmla="*/ 5693001 w 6831629"/>
              <a:gd name="connsiteY23" fmla="*/ 8757850 h 8757850"/>
              <a:gd name="connsiteX24" fmla="*/ 5169248 w 6831629"/>
              <a:gd name="connsiteY24" fmla="*/ 8757850 h 8757850"/>
              <a:gd name="connsiteX25" fmla="*/ 4736583 w 6831629"/>
              <a:gd name="connsiteY25" fmla="*/ 8757850 h 8757850"/>
              <a:gd name="connsiteX26" fmla="*/ 4076199 w 6831629"/>
              <a:gd name="connsiteY26" fmla="*/ 8757850 h 8757850"/>
              <a:gd name="connsiteX27" fmla="*/ 3461358 w 6831629"/>
              <a:gd name="connsiteY27" fmla="*/ 8757850 h 8757850"/>
              <a:gd name="connsiteX28" fmla="*/ 2937605 w 6831629"/>
              <a:gd name="connsiteY28" fmla="*/ 8757850 h 8757850"/>
              <a:gd name="connsiteX29" fmla="*/ 2459396 w 6831629"/>
              <a:gd name="connsiteY29" fmla="*/ 8757850 h 8757850"/>
              <a:gd name="connsiteX30" fmla="*/ 1935643 w 6831629"/>
              <a:gd name="connsiteY30" fmla="*/ 8757850 h 8757850"/>
              <a:gd name="connsiteX31" fmla="*/ 1138628 w 6831629"/>
              <a:gd name="connsiteY31" fmla="*/ 8757850 h 8757850"/>
              <a:gd name="connsiteX32" fmla="*/ 0 w 6831629"/>
              <a:gd name="connsiteY32" fmla="*/ 7619222 h 8757850"/>
              <a:gd name="connsiteX33" fmla="*/ 0 w 6831629"/>
              <a:gd name="connsiteY33" fmla="*/ 6965271 h 8757850"/>
              <a:gd name="connsiteX34" fmla="*/ 0 w 6831629"/>
              <a:gd name="connsiteY34" fmla="*/ 6440932 h 8757850"/>
              <a:gd name="connsiteX35" fmla="*/ 0 w 6831629"/>
              <a:gd name="connsiteY35" fmla="*/ 5722175 h 8757850"/>
              <a:gd name="connsiteX36" fmla="*/ 0 w 6831629"/>
              <a:gd name="connsiteY36" fmla="*/ 5327448 h 8757850"/>
              <a:gd name="connsiteX37" fmla="*/ 0 w 6831629"/>
              <a:gd name="connsiteY37" fmla="*/ 4738303 h 8757850"/>
              <a:gd name="connsiteX38" fmla="*/ 0 w 6831629"/>
              <a:gd name="connsiteY38" fmla="*/ 4343576 h 8757850"/>
              <a:gd name="connsiteX39" fmla="*/ 0 w 6831629"/>
              <a:gd name="connsiteY39" fmla="*/ 3948849 h 8757850"/>
              <a:gd name="connsiteX40" fmla="*/ 0 w 6831629"/>
              <a:gd name="connsiteY40" fmla="*/ 3359704 h 8757850"/>
              <a:gd name="connsiteX41" fmla="*/ 0 w 6831629"/>
              <a:gd name="connsiteY41" fmla="*/ 2835365 h 8757850"/>
              <a:gd name="connsiteX42" fmla="*/ 0 w 6831629"/>
              <a:gd name="connsiteY42" fmla="*/ 2181414 h 8757850"/>
              <a:gd name="connsiteX43" fmla="*/ 0 w 6831629"/>
              <a:gd name="connsiteY43" fmla="*/ 1138628 h 87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831629" h="8757850" extrusionOk="0">
                <a:moveTo>
                  <a:pt x="0" y="1138628"/>
                </a:moveTo>
                <a:cubicBezTo>
                  <a:pt x="-79421" y="416287"/>
                  <a:pt x="439944" y="-25660"/>
                  <a:pt x="1138628" y="0"/>
                </a:cubicBezTo>
                <a:cubicBezTo>
                  <a:pt x="1419005" y="-56269"/>
                  <a:pt x="1633418" y="42571"/>
                  <a:pt x="1799012" y="0"/>
                </a:cubicBezTo>
                <a:cubicBezTo>
                  <a:pt x="1964606" y="-42571"/>
                  <a:pt x="2123172" y="4729"/>
                  <a:pt x="2413852" y="0"/>
                </a:cubicBezTo>
                <a:cubicBezTo>
                  <a:pt x="2704532" y="-4729"/>
                  <a:pt x="2691560" y="3184"/>
                  <a:pt x="2937605" y="0"/>
                </a:cubicBezTo>
                <a:cubicBezTo>
                  <a:pt x="3183650" y="-3184"/>
                  <a:pt x="3314761" y="50730"/>
                  <a:pt x="3415815" y="0"/>
                </a:cubicBezTo>
                <a:cubicBezTo>
                  <a:pt x="3516869" y="-50730"/>
                  <a:pt x="3883789" y="73751"/>
                  <a:pt x="4030655" y="0"/>
                </a:cubicBezTo>
                <a:cubicBezTo>
                  <a:pt x="4177521" y="-73751"/>
                  <a:pt x="4408517" y="66904"/>
                  <a:pt x="4599951" y="0"/>
                </a:cubicBezTo>
                <a:cubicBezTo>
                  <a:pt x="4791385" y="-66904"/>
                  <a:pt x="5197012" y="119615"/>
                  <a:pt x="5693001" y="0"/>
                </a:cubicBezTo>
                <a:cubicBezTo>
                  <a:pt x="6255950" y="137077"/>
                  <a:pt x="6849004" y="407253"/>
                  <a:pt x="6831629" y="1138628"/>
                </a:cubicBezTo>
                <a:cubicBezTo>
                  <a:pt x="6853748" y="1361543"/>
                  <a:pt x="6824530" y="1431723"/>
                  <a:pt x="6831629" y="1598161"/>
                </a:cubicBezTo>
                <a:cubicBezTo>
                  <a:pt x="6838728" y="1764599"/>
                  <a:pt x="6817725" y="1850948"/>
                  <a:pt x="6831629" y="1992888"/>
                </a:cubicBezTo>
                <a:cubicBezTo>
                  <a:pt x="6845533" y="2134828"/>
                  <a:pt x="6814936" y="2504499"/>
                  <a:pt x="6831629" y="2646839"/>
                </a:cubicBezTo>
                <a:cubicBezTo>
                  <a:pt x="6848322" y="2789179"/>
                  <a:pt x="6776284" y="3198939"/>
                  <a:pt x="6831629" y="3365596"/>
                </a:cubicBezTo>
                <a:cubicBezTo>
                  <a:pt x="6886974" y="3532253"/>
                  <a:pt x="6809945" y="3631490"/>
                  <a:pt x="6831629" y="3825129"/>
                </a:cubicBezTo>
                <a:cubicBezTo>
                  <a:pt x="6853313" y="4018768"/>
                  <a:pt x="6794027" y="4035359"/>
                  <a:pt x="6831629" y="4219856"/>
                </a:cubicBezTo>
                <a:cubicBezTo>
                  <a:pt x="6869231" y="4404353"/>
                  <a:pt x="6810109" y="4442869"/>
                  <a:pt x="6831629" y="4614583"/>
                </a:cubicBezTo>
                <a:cubicBezTo>
                  <a:pt x="6853149" y="4786297"/>
                  <a:pt x="6823980" y="4916861"/>
                  <a:pt x="6831629" y="5009310"/>
                </a:cubicBezTo>
                <a:cubicBezTo>
                  <a:pt x="6839278" y="5101759"/>
                  <a:pt x="6793520" y="5262744"/>
                  <a:pt x="6831629" y="5468843"/>
                </a:cubicBezTo>
                <a:cubicBezTo>
                  <a:pt x="6869738" y="5674942"/>
                  <a:pt x="6826294" y="5876168"/>
                  <a:pt x="6831629" y="6122794"/>
                </a:cubicBezTo>
                <a:cubicBezTo>
                  <a:pt x="6836964" y="6369420"/>
                  <a:pt x="6779320" y="6483094"/>
                  <a:pt x="6831629" y="6582327"/>
                </a:cubicBezTo>
                <a:cubicBezTo>
                  <a:pt x="6883938" y="6681560"/>
                  <a:pt x="6831265" y="6990207"/>
                  <a:pt x="6831629" y="7106666"/>
                </a:cubicBezTo>
                <a:cubicBezTo>
                  <a:pt x="6831993" y="7223125"/>
                  <a:pt x="6815095" y="7398363"/>
                  <a:pt x="6831629" y="7619222"/>
                </a:cubicBezTo>
                <a:cubicBezTo>
                  <a:pt x="6798745" y="8250189"/>
                  <a:pt x="6235903" y="8817155"/>
                  <a:pt x="5693001" y="8757850"/>
                </a:cubicBezTo>
                <a:cubicBezTo>
                  <a:pt x="5535168" y="8789597"/>
                  <a:pt x="5373892" y="8734618"/>
                  <a:pt x="5169248" y="8757850"/>
                </a:cubicBezTo>
                <a:cubicBezTo>
                  <a:pt x="4964604" y="8781082"/>
                  <a:pt x="4906233" y="8706409"/>
                  <a:pt x="4736583" y="8757850"/>
                </a:cubicBezTo>
                <a:cubicBezTo>
                  <a:pt x="4566933" y="8809291"/>
                  <a:pt x="4212823" y="8717017"/>
                  <a:pt x="4076199" y="8757850"/>
                </a:cubicBezTo>
                <a:cubicBezTo>
                  <a:pt x="3939575" y="8798683"/>
                  <a:pt x="3622583" y="8733572"/>
                  <a:pt x="3461358" y="8757850"/>
                </a:cubicBezTo>
                <a:cubicBezTo>
                  <a:pt x="3300133" y="8782128"/>
                  <a:pt x="3055423" y="8722393"/>
                  <a:pt x="2937605" y="8757850"/>
                </a:cubicBezTo>
                <a:cubicBezTo>
                  <a:pt x="2819787" y="8793307"/>
                  <a:pt x="2652941" y="8756168"/>
                  <a:pt x="2459396" y="8757850"/>
                </a:cubicBezTo>
                <a:cubicBezTo>
                  <a:pt x="2265851" y="8759532"/>
                  <a:pt x="2099074" y="8703180"/>
                  <a:pt x="1935643" y="8757850"/>
                </a:cubicBezTo>
                <a:cubicBezTo>
                  <a:pt x="1772212" y="8812520"/>
                  <a:pt x="1474274" y="8694806"/>
                  <a:pt x="1138628" y="8757850"/>
                </a:cubicBezTo>
                <a:cubicBezTo>
                  <a:pt x="542911" y="8692053"/>
                  <a:pt x="-14172" y="8189899"/>
                  <a:pt x="0" y="7619222"/>
                </a:cubicBezTo>
                <a:cubicBezTo>
                  <a:pt x="-21049" y="7423848"/>
                  <a:pt x="13956" y="7187862"/>
                  <a:pt x="0" y="6965271"/>
                </a:cubicBezTo>
                <a:cubicBezTo>
                  <a:pt x="-13956" y="6742680"/>
                  <a:pt x="59186" y="6590786"/>
                  <a:pt x="0" y="6440932"/>
                </a:cubicBezTo>
                <a:cubicBezTo>
                  <a:pt x="-59186" y="6291078"/>
                  <a:pt x="2053" y="5898049"/>
                  <a:pt x="0" y="5722175"/>
                </a:cubicBezTo>
                <a:cubicBezTo>
                  <a:pt x="-2053" y="5546301"/>
                  <a:pt x="26432" y="5494884"/>
                  <a:pt x="0" y="5327448"/>
                </a:cubicBezTo>
                <a:cubicBezTo>
                  <a:pt x="-26432" y="5160012"/>
                  <a:pt x="57331" y="4866139"/>
                  <a:pt x="0" y="4738303"/>
                </a:cubicBezTo>
                <a:cubicBezTo>
                  <a:pt x="-57331" y="4610467"/>
                  <a:pt x="37207" y="4476483"/>
                  <a:pt x="0" y="4343576"/>
                </a:cubicBezTo>
                <a:cubicBezTo>
                  <a:pt x="-37207" y="4210669"/>
                  <a:pt x="36065" y="4122217"/>
                  <a:pt x="0" y="3948849"/>
                </a:cubicBezTo>
                <a:cubicBezTo>
                  <a:pt x="-36065" y="3775481"/>
                  <a:pt x="23985" y="3515774"/>
                  <a:pt x="0" y="3359704"/>
                </a:cubicBezTo>
                <a:cubicBezTo>
                  <a:pt x="-23985" y="3203635"/>
                  <a:pt x="44375" y="3075199"/>
                  <a:pt x="0" y="2835365"/>
                </a:cubicBezTo>
                <a:cubicBezTo>
                  <a:pt x="-44375" y="2595531"/>
                  <a:pt x="46974" y="2507323"/>
                  <a:pt x="0" y="2181414"/>
                </a:cubicBezTo>
                <a:cubicBezTo>
                  <a:pt x="-46974" y="1855505"/>
                  <a:pt x="68992" y="1378462"/>
                  <a:pt x="0" y="1138628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/>
          </a:p>
        </p:txBody>
      </p:sp>
    </p:spTree>
    <p:extLst>
      <p:ext uri="{BB962C8B-B14F-4D97-AF65-F5344CB8AC3E}">
        <p14:creationId xmlns:p14="http://schemas.microsoft.com/office/powerpoint/2010/main" val="414407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63" r:id="rId13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66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69.png"/><Relationship Id="rId10" Type="http://schemas.openxmlformats.org/officeDocument/2006/relationships/image" Target="../media/image93.png"/><Relationship Id="rId4" Type="http://schemas.openxmlformats.org/officeDocument/2006/relationships/image" Target="../media/image68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102.png"/><Relationship Id="rId7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7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5.png"/><Relationship Id="rId2" Type="http://schemas.openxmlformats.org/officeDocument/2006/relationships/image" Target="../media/image15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png"/><Relationship Id="rId7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85.png"/><Relationship Id="rId7" Type="http://schemas.openxmlformats.org/officeDocument/2006/relationships/image" Target="../media/image1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3" Type="http://schemas.openxmlformats.org/officeDocument/2006/relationships/image" Target="../media/image131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195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jpeg"/><Relationship Id="rId13" Type="http://schemas.openxmlformats.org/officeDocument/2006/relationships/image" Target="../media/image266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jpeg"/><Relationship Id="rId1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117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12" Type="http://schemas.openxmlformats.org/officeDocument/2006/relationships/image" Target="../media/image2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45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2.png"/><Relationship Id="rId7" Type="http://schemas.openxmlformats.org/officeDocument/2006/relationships/image" Target="../media/image2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.png"/><Relationship Id="rId7" Type="http://schemas.openxmlformats.org/officeDocument/2006/relationships/image" Target="../media/image186.png"/><Relationship Id="rId12" Type="http://schemas.openxmlformats.org/officeDocument/2006/relationships/image" Target="../media/image29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8.png"/><Relationship Id="rId11" Type="http://schemas.openxmlformats.org/officeDocument/2006/relationships/image" Target="../media/image292.png"/><Relationship Id="rId5" Type="http://schemas.openxmlformats.org/officeDocument/2006/relationships/image" Target="../media/image287.png"/><Relationship Id="rId10" Type="http://schemas.openxmlformats.org/officeDocument/2006/relationships/image" Target="../media/image291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10" Type="http://schemas.openxmlformats.org/officeDocument/2006/relationships/image" Target="../media/image23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0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5" Type="http://schemas.openxmlformats.org/officeDocument/2006/relationships/image" Target="../media/image312.png"/><Relationship Id="rId10" Type="http://schemas.openxmlformats.org/officeDocument/2006/relationships/image" Target="../media/image307.png"/><Relationship Id="rId4" Type="http://schemas.openxmlformats.org/officeDocument/2006/relationships/image" Target="../media/image302.png"/><Relationship Id="rId9" Type="http://schemas.openxmlformats.org/officeDocument/2006/relationships/image" Target="../media/image62.png"/><Relationship Id="rId14" Type="http://schemas.openxmlformats.org/officeDocument/2006/relationships/image" Target="../media/image31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4.png"/><Relationship Id="rId3" Type="http://schemas.openxmlformats.org/officeDocument/2006/relationships/image" Target="../media/image313.png"/><Relationship Id="rId7" Type="http://schemas.openxmlformats.org/officeDocument/2006/relationships/image" Target="../media/image34.png"/><Relationship Id="rId12" Type="http://schemas.openxmlformats.org/officeDocument/2006/relationships/image" Target="../media/image320.png"/><Relationship Id="rId17" Type="http://schemas.openxmlformats.org/officeDocument/2006/relationships/image" Target="../media/image323.png"/><Relationship Id="rId2" Type="http://schemas.openxmlformats.org/officeDocument/2006/relationships/image" Target="../media/image2.png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5" Type="http://schemas.openxmlformats.org/officeDocument/2006/relationships/image" Target="../media/image296.png"/><Relationship Id="rId15" Type="http://schemas.openxmlformats.org/officeDocument/2006/relationships/image" Target="../media/image301.png"/><Relationship Id="rId10" Type="http://schemas.openxmlformats.org/officeDocument/2006/relationships/image" Target="../media/image318.png"/><Relationship Id="rId4" Type="http://schemas.openxmlformats.org/officeDocument/2006/relationships/image" Target="../media/image314.png"/><Relationship Id="rId9" Type="http://schemas.openxmlformats.org/officeDocument/2006/relationships/image" Target="../media/image317.png"/><Relationship Id="rId14" Type="http://schemas.openxmlformats.org/officeDocument/2006/relationships/image" Target="../media/image31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11" Type="http://schemas.openxmlformats.org/officeDocument/2006/relationships/image" Target="../media/image333.png"/><Relationship Id="rId5" Type="http://schemas.openxmlformats.org/officeDocument/2006/relationships/image" Target="../media/image327.png"/><Relationship Id="rId10" Type="http://schemas.openxmlformats.org/officeDocument/2006/relationships/image" Target="../media/image332.png"/><Relationship Id="rId4" Type="http://schemas.openxmlformats.org/officeDocument/2006/relationships/image" Target="../media/image326.png"/><Relationship Id="rId9" Type="http://schemas.openxmlformats.org/officeDocument/2006/relationships/image" Target="../media/image3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40.png"/><Relationship Id="rId7" Type="http://schemas.openxmlformats.org/officeDocument/2006/relationships/image" Target="../media/image3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25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255.png"/><Relationship Id="rId7" Type="http://schemas.openxmlformats.org/officeDocument/2006/relationships/image" Target="../media/image348.png"/><Relationship Id="rId12" Type="http://schemas.openxmlformats.org/officeDocument/2006/relationships/image" Target="../media/image3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7.png"/><Relationship Id="rId11" Type="http://schemas.openxmlformats.org/officeDocument/2006/relationships/image" Target="../media/image352.jpeg"/><Relationship Id="rId5" Type="http://schemas.openxmlformats.org/officeDocument/2006/relationships/image" Target="../media/image34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365.png"/><Relationship Id="rId18" Type="http://schemas.openxmlformats.org/officeDocument/2006/relationships/image" Target="../media/image341.png"/><Relationship Id="rId3" Type="http://schemas.openxmlformats.org/officeDocument/2006/relationships/image" Target="../media/image356.png"/><Relationship Id="rId7" Type="http://schemas.openxmlformats.org/officeDocument/2006/relationships/image" Target="../media/image360.png"/><Relationship Id="rId12" Type="http://schemas.openxmlformats.org/officeDocument/2006/relationships/image" Target="../media/image364.png"/><Relationship Id="rId17" Type="http://schemas.openxmlformats.org/officeDocument/2006/relationships/image" Target="../media/image368.png"/><Relationship Id="rId2" Type="http://schemas.openxmlformats.org/officeDocument/2006/relationships/image" Target="../media/image355.png"/><Relationship Id="rId16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11" Type="http://schemas.openxmlformats.org/officeDocument/2006/relationships/image" Target="../media/image363.png"/><Relationship Id="rId5" Type="http://schemas.openxmlformats.org/officeDocument/2006/relationships/image" Target="../media/image358.png"/><Relationship Id="rId15" Type="http://schemas.openxmlformats.org/officeDocument/2006/relationships/image" Target="../media/image367.png"/><Relationship Id="rId10" Type="http://schemas.openxmlformats.org/officeDocument/2006/relationships/image" Target="../media/image325.png"/><Relationship Id="rId19" Type="http://schemas.openxmlformats.org/officeDocument/2006/relationships/image" Target="../media/image2.png"/><Relationship Id="rId4" Type="http://schemas.openxmlformats.org/officeDocument/2006/relationships/image" Target="../media/image357.png"/><Relationship Id="rId9" Type="http://schemas.openxmlformats.org/officeDocument/2006/relationships/image" Target="../media/image362.png"/><Relationship Id="rId14" Type="http://schemas.openxmlformats.org/officeDocument/2006/relationships/image" Target="../media/image3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EF71-A70B-3699-1625-8E7D3A2B1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58CA3F-96E5-B042-5E45-056D7A1F2890}"/>
              </a:ext>
            </a:extLst>
          </p:cNvPr>
          <p:cNvSpPr/>
          <p:nvPr/>
        </p:nvSpPr>
        <p:spPr>
          <a:xfrm>
            <a:off x="1920440" y="3702626"/>
            <a:ext cx="4761675" cy="1030616"/>
          </a:xfrm>
          <a:custGeom>
            <a:avLst/>
            <a:gdLst>
              <a:gd name="connsiteX0" fmla="*/ 0 w 4761675"/>
              <a:gd name="connsiteY0" fmla="*/ 171773 h 1030616"/>
              <a:gd name="connsiteX1" fmla="*/ 171773 w 4761675"/>
              <a:gd name="connsiteY1" fmla="*/ 0 h 1030616"/>
              <a:gd name="connsiteX2" fmla="*/ 812402 w 4761675"/>
              <a:gd name="connsiteY2" fmla="*/ 0 h 1030616"/>
              <a:gd name="connsiteX3" fmla="*/ 1408849 w 4761675"/>
              <a:gd name="connsiteY3" fmla="*/ 0 h 1030616"/>
              <a:gd name="connsiteX4" fmla="*/ 1916934 w 4761675"/>
              <a:gd name="connsiteY4" fmla="*/ 0 h 1030616"/>
              <a:gd name="connsiteX5" fmla="*/ 2380838 w 4761675"/>
              <a:gd name="connsiteY5" fmla="*/ 0 h 1030616"/>
              <a:gd name="connsiteX6" fmla="*/ 2977285 w 4761675"/>
              <a:gd name="connsiteY6" fmla="*/ 0 h 1030616"/>
              <a:gd name="connsiteX7" fmla="*/ 3529551 w 4761675"/>
              <a:gd name="connsiteY7" fmla="*/ 0 h 1030616"/>
              <a:gd name="connsiteX8" fmla="*/ 4589902 w 4761675"/>
              <a:gd name="connsiteY8" fmla="*/ 0 h 1030616"/>
              <a:gd name="connsiteX9" fmla="*/ 4761675 w 4761675"/>
              <a:gd name="connsiteY9" fmla="*/ 171773 h 1030616"/>
              <a:gd name="connsiteX10" fmla="*/ 4761675 w 4761675"/>
              <a:gd name="connsiteY10" fmla="*/ 501567 h 1030616"/>
              <a:gd name="connsiteX11" fmla="*/ 4761675 w 4761675"/>
              <a:gd name="connsiteY11" fmla="*/ 858843 h 1030616"/>
              <a:gd name="connsiteX12" fmla="*/ 4589902 w 4761675"/>
              <a:gd name="connsiteY12" fmla="*/ 1030616 h 1030616"/>
              <a:gd name="connsiteX13" fmla="*/ 4125998 w 4761675"/>
              <a:gd name="connsiteY13" fmla="*/ 1030616 h 1030616"/>
              <a:gd name="connsiteX14" fmla="*/ 3706276 w 4761675"/>
              <a:gd name="connsiteY14" fmla="*/ 1030616 h 1030616"/>
              <a:gd name="connsiteX15" fmla="*/ 3286554 w 4761675"/>
              <a:gd name="connsiteY15" fmla="*/ 1030616 h 1030616"/>
              <a:gd name="connsiteX16" fmla="*/ 2866832 w 4761675"/>
              <a:gd name="connsiteY16" fmla="*/ 1030616 h 1030616"/>
              <a:gd name="connsiteX17" fmla="*/ 2402928 w 4761675"/>
              <a:gd name="connsiteY17" fmla="*/ 1030616 h 1030616"/>
              <a:gd name="connsiteX18" fmla="*/ 1806481 w 4761675"/>
              <a:gd name="connsiteY18" fmla="*/ 1030616 h 1030616"/>
              <a:gd name="connsiteX19" fmla="*/ 1342577 w 4761675"/>
              <a:gd name="connsiteY19" fmla="*/ 1030616 h 1030616"/>
              <a:gd name="connsiteX20" fmla="*/ 834492 w 4761675"/>
              <a:gd name="connsiteY20" fmla="*/ 1030616 h 1030616"/>
              <a:gd name="connsiteX21" fmla="*/ 171773 w 4761675"/>
              <a:gd name="connsiteY21" fmla="*/ 1030616 h 1030616"/>
              <a:gd name="connsiteX22" fmla="*/ 0 w 4761675"/>
              <a:gd name="connsiteY22" fmla="*/ 858843 h 1030616"/>
              <a:gd name="connsiteX23" fmla="*/ 0 w 4761675"/>
              <a:gd name="connsiteY23" fmla="*/ 522179 h 1030616"/>
              <a:gd name="connsiteX24" fmla="*/ 0 w 4761675"/>
              <a:gd name="connsiteY24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61675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04946" y="-17381"/>
                  <a:pt x="535279" y="1927"/>
                  <a:pt x="812402" y="0"/>
                </a:cubicBezTo>
                <a:cubicBezTo>
                  <a:pt x="1089525" y="-1927"/>
                  <a:pt x="1224270" y="32491"/>
                  <a:pt x="1408849" y="0"/>
                </a:cubicBezTo>
                <a:cubicBezTo>
                  <a:pt x="1593428" y="-32491"/>
                  <a:pt x="1789657" y="33161"/>
                  <a:pt x="1916934" y="0"/>
                </a:cubicBezTo>
                <a:cubicBezTo>
                  <a:pt x="2044211" y="-33161"/>
                  <a:pt x="2235111" y="30832"/>
                  <a:pt x="2380838" y="0"/>
                </a:cubicBezTo>
                <a:cubicBezTo>
                  <a:pt x="2526565" y="-30832"/>
                  <a:pt x="2785633" y="30438"/>
                  <a:pt x="2977285" y="0"/>
                </a:cubicBezTo>
                <a:cubicBezTo>
                  <a:pt x="3168937" y="-30438"/>
                  <a:pt x="3308632" y="18257"/>
                  <a:pt x="3529551" y="0"/>
                </a:cubicBezTo>
                <a:cubicBezTo>
                  <a:pt x="3750470" y="-18257"/>
                  <a:pt x="4220801" y="92643"/>
                  <a:pt x="4589902" y="0"/>
                </a:cubicBezTo>
                <a:cubicBezTo>
                  <a:pt x="4673297" y="23865"/>
                  <a:pt x="4764237" y="61789"/>
                  <a:pt x="4761675" y="171773"/>
                </a:cubicBezTo>
                <a:cubicBezTo>
                  <a:pt x="4778131" y="260906"/>
                  <a:pt x="4756163" y="402069"/>
                  <a:pt x="4761675" y="501567"/>
                </a:cubicBezTo>
                <a:cubicBezTo>
                  <a:pt x="4767187" y="601065"/>
                  <a:pt x="4734706" y="751377"/>
                  <a:pt x="4761675" y="858843"/>
                </a:cubicBezTo>
                <a:cubicBezTo>
                  <a:pt x="4752545" y="945572"/>
                  <a:pt x="4675945" y="1016288"/>
                  <a:pt x="4589902" y="1030616"/>
                </a:cubicBezTo>
                <a:cubicBezTo>
                  <a:pt x="4484487" y="1075687"/>
                  <a:pt x="4265535" y="1022001"/>
                  <a:pt x="4125998" y="1030616"/>
                </a:cubicBezTo>
                <a:cubicBezTo>
                  <a:pt x="3986461" y="1039231"/>
                  <a:pt x="3847709" y="1003716"/>
                  <a:pt x="3706276" y="1030616"/>
                </a:cubicBezTo>
                <a:cubicBezTo>
                  <a:pt x="3564843" y="1057516"/>
                  <a:pt x="3458327" y="1008512"/>
                  <a:pt x="3286554" y="1030616"/>
                </a:cubicBezTo>
                <a:cubicBezTo>
                  <a:pt x="3114781" y="1052720"/>
                  <a:pt x="3048868" y="988971"/>
                  <a:pt x="2866832" y="1030616"/>
                </a:cubicBezTo>
                <a:cubicBezTo>
                  <a:pt x="2684796" y="1072261"/>
                  <a:pt x="2608073" y="1025013"/>
                  <a:pt x="2402928" y="1030616"/>
                </a:cubicBezTo>
                <a:cubicBezTo>
                  <a:pt x="2197783" y="1036219"/>
                  <a:pt x="2029864" y="1003964"/>
                  <a:pt x="1806481" y="1030616"/>
                </a:cubicBezTo>
                <a:cubicBezTo>
                  <a:pt x="1583098" y="1057268"/>
                  <a:pt x="1492805" y="1004510"/>
                  <a:pt x="1342577" y="1030616"/>
                </a:cubicBezTo>
                <a:cubicBezTo>
                  <a:pt x="1192349" y="1056722"/>
                  <a:pt x="1002811" y="974302"/>
                  <a:pt x="834492" y="1030616"/>
                </a:cubicBezTo>
                <a:cubicBezTo>
                  <a:pt x="666173" y="1086930"/>
                  <a:pt x="472639" y="997549"/>
                  <a:pt x="171773" y="1030616"/>
                </a:cubicBezTo>
                <a:cubicBezTo>
                  <a:pt x="61660" y="1031599"/>
                  <a:pt x="-2576" y="955488"/>
                  <a:pt x="0" y="858843"/>
                </a:cubicBezTo>
                <a:cubicBezTo>
                  <a:pt x="-25781" y="770512"/>
                  <a:pt x="13583" y="636404"/>
                  <a:pt x="0" y="522179"/>
                </a:cubicBezTo>
                <a:cubicBezTo>
                  <a:pt x="-13583" y="407954"/>
                  <a:pt x="26229" y="32127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86317-92A5-790D-1872-7BD618C546E0}"/>
              </a:ext>
            </a:extLst>
          </p:cNvPr>
          <p:cNvSpPr txBox="1"/>
          <p:nvPr/>
        </p:nvSpPr>
        <p:spPr>
          <a:xfrm>
            <a:off x="1932579" y="3725829"/>
            <a:ext cx="4651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Stream </a:t>
            </a:r>
            <a:r>
              <a:rPr lang="en-IN" sz="36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Processing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Heartbeat of Data Systems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82B47-4AC3-2A5C-6485-34E54E539DFE}"/>
              </a:ext>
            </a:extLst>
          </p:cNvPr>
          <p:cNvSpPr txBox="1"/>
          <p:nvPr/>
        </p:nvSpPr>
        <p:spPr>
          <a:xfrm>
            <a:off x="5511277" y="3372443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FB4B2264-6609-D4DF-D983-CAB3D308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99" y="3377295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946F78D5-F305-C4B2-C4D0-2C6F9B2D93C9}"/>
              </a:ext>
            </a:extLst>
          </p:cNvPr>
          <p:cNvSpPr/>
          <p:nvPr/>
        </p:nvSpPr>
        <p:spPr>
          <a:xfrm rot="5400000">
            <a:off x="6635909" y="129695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2A920-AC14-A1B6-6EDB-E7E7061E543B}"/>
              </a:ext>
            </a:extLst>
          </p:cNvPr>
          <p:cNvSpPr txBox="1"/>
          <p:nvPr/>
        </p:nvSpPr>
        <p:spPr>
          <a:xfrm>
            <a:off x="432926" y="352085"/>
            <a:ext cx="44963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Streaming?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Batch = works on fixed data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(yesterday’s orders)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Problem: too slow for real-time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Stream = process every event as it happens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 world = unbounded data (clicks, sensors, payments)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8DDA4-311C-3F78-4FDF-2C3FDDF461E7}"/>
              </a:ext>
            </a:extLst>
          </p:cNvPr>
          <p:cNvSpPr txBox="1"/>
          <p:nvPr/>
        </p:nvSpPr>
        <p:spPr>
          <a:xfrm>
            <a:off x="358605" y="2200208"/>
            <a:ext cx="32584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Event Basics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Event = small record of “what happened + when.”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Producers create → Consumers use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Grouped into topics/streams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3FC6A-1361-F13B-092F-CCB002144B95}"/>
              </a:ext>
            </a:extLst>
          </p:cNvPr>
          <p:cNvSpPr txBox="1"/>
          <p:nvPr/>
        </p:nvSpPr>
        <p:spPr>
          <a:xfrm>
            <a:off x="3686846" y="1521636"/>
            <a:ext cx="3848754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🛠️ Sending Events (Messaging)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Traditional brokers: short-term, delete after delivery, risk of reordering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Log-based brokers (Kafka/Kinesis):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Durable log (append-only).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Multiple readers.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Replay anytime.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Log compaction = keep only latest version.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94E91-E919-CC69-D64B-46F3A0E02566}"/>
              </a:ext>
            </a:extLst>
          </p:cNvPr>
          <p:cNvSpPr txBox="1"/>
          <p:nvPr/>
        </p:nvSpPr>
        <p:spPr>
          <a:xfrm>
            <a:off x="3672958" y="4705628"/>
            <a:ext cx="320153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Databases &amp; CDC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Every DB write = event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Dual writes risk: DB + cache + index may go out of sync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CDC (Change Data Capture):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DB is leader, changes streamed to others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2C4E8-57FC-74F7-BDC4-B022479B4C74}"/>
              </a:ext>
            </a:extLst>
          </p:cNvPr>
          <p:cNvSpPr txBox="1"/>
          <p:nvPr/>
        </p:nvSpPr>
        <p:spPr>
          <a:xfrm>
            <a:off x="358605" y="6350243"/>
            <a:ext cx="325845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Fault Tolerance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Streams never end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Goal = exactly once processing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Methods: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Checkpointing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Atomic commits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Idempotence (safe to repeat)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57ACD-C923-18E0-7A5B-0CAE7CA388BB}"/>
              </a:ext>
            </a:extLst>
          </p:cNvPr>
          <p:cNvSpPr txBox="1"/>
          <p:nvPr/>
        </p:nvSpPr>
        <p:spPr>
          <a:xfrm>
            <a:off x="358605" y="4723302"/>
            <a:ext cx="336382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Immutability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Don’t overwrite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append new events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State = result of events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Models: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CDC = capture DB changes later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Event sourcing = log events directly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6FFE4-C76F-4B1A-4F6B-8016B4E0F83C}"/>
              </a:ext>
            </a:extLst>
          </p:cNvPr>
          <p:cNvSpPr txBox="1"/>
          <p:nvPr/>
        </p:nvSpPr>
        <p:spPr>
          <a:xfrm>
            <a:off x="3599656" y="6152326"/>
            <a:ext cx="370464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Stream Processing Challenges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Time: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Event time (when it happened)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Processing time (when system saw it)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Windows: group events by time (handle late arrivals)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Joins: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Stream–Stream (search + click)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Stream–Table (add user info)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Table–Table (maintain feeds)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95B33-B0B0-AD97-4D69-0E0D8261D797}"/>
              </a:ext>
            </a:extLst>
          </p:cNvPr>
          <p:cNvSpPr txBox="1"/>
          <p:nvPr/>
        </p:nvSpPr>
        <p:spPr>
          <a:xfrm>
            <a:off x="1123280" y="7876091"/>
            <a:ext cx="5127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Closing Thought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Batch = good for finite tasks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Stream = matches how the world flows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Principle: Immutability + Events + Resilience = Real-time systems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70A662-ECED-B60C-9054-821C0BB3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174865" y="408063"/>
            <a:ext cx="1057593" cy="105759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2E52AA-4530-B400-ADA0-08E1516A6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842774" y="1570838"/>
            <a:ext cx="923331" cy="923331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31A43C-9B8E-7C1F-9A26-DBB005FB4A9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2521552" y="6462800"/>
            <a:ext cx="1061597" cy="1061597"/>
          </a:xfrm>
          <a:prstGeom prst="rect">
            <a:avLst/>
          </a:prstGeom>
          <a:noFill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D8B52BD-AFCD-9ED6-6DB7-2306B60272B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545314" y="3745658"/>
            <a:ext cx="920797" cy="914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939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5EF49-C1CD-26A2-894A-7D6C8B538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04491F-CD80-3FCF-6559-CE1F4AD3730D}"/>
              </a:ext>
            </a:extLst>
          </p:cNvPr>
          <p:cNvSpPr/>
          <p:nvPr/>
        </p:nvSpPr>
        <p:spPr>
          <a:xfrm>
            <a:off x="645425" y="1890171"/>
            <a:ext cx="5908462" cy="1030616"/>
          </a:xfrm>
          <a:custGeom>
            <a:avLst/>
            <a:gdLst>
              <a:gd name="connsiteX0" fmla="*/ 0 w 5908462"/>
              <a:gd name="connsiteY0" fmla="*/ 171773 h 1030616"/>
              <a:gd name="connsiteX1" fmla="*/ 171773 w 5908462"/>
              <a:gd name="connsiteY1" fmla="*/ 0 h 1030616"/>
              <a:gd name="connsiteX2" fmla="*/ 839563 w 5908462"/>
              <a:gd name="connsiteY2" fmla="*/ 0 h 1030616"/>
              <a:gd name="connsiteX3" fmla="*/ 1451704 w 5908462"/>
              <a:gd name="connsiteY3" fmla="*/ 0 h 1030616"/>
              <a:gd name="connsiteX4" fmla="*/ 1952546 w 5908462"/>
              <a:gd name="connsiteY4" fmla="*/ 0 h 1030616"/>
              <a:gd name="connsiteX5" fmla="*/ 2397739 w 5908462"/>
              <a:gd name="connsiteY5" fmla="*/ 0 h 1030616"/>
              <a:gd name="connsiteX6" fmla="*/ 3009880 w 5908462"/>
              <a:gd name="connsiteY6" fmla="*/ 0 h 1030616"/>
              <a:gd name="connsiteX7" fmla="*/ 3566372 w 5908462"/>
              <a:gd name="connsiteY7" fmla="*/ 0 h 1030616"/>
              <a:gd name="connsiteX8" fmla="*/ 4234162 w 5908462"/>
              <a:gd name="connsiteY8" fmla="*/ 0 h 1030616"/>
              <a:gd name="connsiteX9" fmla="*/ 4846302 w 5908462"/>
              <a:gd name="connsiteY9" fmla="*/ 0 h 1030616"/>
              <a:gd name="connsiteX10" fmla="*/ 5736689 w 5908462"/>
              <a:gd name="connsiteY10" fmla="*/ 0 h 1030616"/>
              <a:gd name="connsiteX11" fmla="*/ 5908462 w 5908462"/>
              <a:gd name="connsiteY11" fmla="*/ 171773 h 1030616"/>
              <a:gd name="connsiteX12" fmla="*/ 5908462 w 5908462"/>
              <a:gd name="connsiteY12" fmla="*/ 494696 h 1030616"/>
              <a:gd name="connsiteX13" fmla="*/ 5908462 w 5908462"/>
              <a:gd name="connsiteY13" fmla="*/ 858843 h 1030616"/>
              <a:gd name="connsiteX14" fmla="*/ 5736689 w 5908462"/>
              <a:gd name="connsiteY14" fmla="*/ 1030616 h 1030616"/>
              <a:gd name="connsiteX15" fmla="*/ 5068899 w 5908462"/>
              <a:gd name="connsiteY15" fmla="*/ 1030616 h 1030616"/>
              <a:gd name="connsiteX16" fmla="*/ 4679355 w 5908462"/>
              <a:gd name="connsiteY16" fmla="*/ 1030616 h 1030616"/>
              <a:gd name="connsiteX17" fmla="*/ 4234162 w 5908462"/>
              <a:gd name="connsiteY17" fmla="*/ 1030616 h 1030616"/>
              <a:gd name="connsiteX18" fmla="*/ 3622021 w 5908462"/>
              <a:gd name="connsiteY18" fmla="*/ 1030616 h 1030616"/>
              <a:gd name="connsiteX19" fmla="*/ 3176828 w 5908462"/>
              <a:gd name="connsiteY19" fmla="*/ 1030616 h 1030616"/>
              <a:gd name="connsiteX20" fmla="*/ 2675985 w 5908462"/>
              <a:gd name="connsiteY20" fmla="*/ 1030616 h 1030616"/>
              <a:gd name="connsiteX21" fmla="*/ 2230792 w 5908462"/>
              <a:gd name="connsiteY21" fmla="*/ 1030616 h 1030616"/>
              <a:gd name="connsiteX22" fmla="*/ 1674300 w 5908462"/>
              <a:gd name="connsiteY22" fmla="*/ 1030616 h 1030616"/>
              <a:gd name="connsiteX23" fmla="*/ 1284756 w 5908462"/>
              <a:gd name="connsiteY23" fmla="*/ 1030616 h 1030616"/>
              <a:gd name="connsiteX24" fmla="*/ 728265 w 5908462"/>
              <a:gd name="connsiteY24" fmla="*/ 1030616 h 1030616"/>
              <a:gd name="connsiteX25" fmla="*/ 171773 w 5908462"/>
              <a:gd name="connsiteY25" fmla="*/ 1030616 h 1030616"/>
              <a:gd name="connsiteX26" fmla="*/ 0 w 5908462"/>
              <a:gd name="connsiteY26" fmla="*/ 858843 h 1030616"/>
              <a:gd name="connsiteX27" fmla="*/ 0 w 5908462"/>
              <a:gd name="connsiteY27" fmla="*/ 501567 h 1030616"/>
              <a:gd name="connsiteX28" fmla="*/ 0 w 5908462"/>
              <a:gd name="connsiteY28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08462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01983" y="-75991"/>
                  <a:pt x="649176" y="35028"/>
                  <a:pt x="839563" y="0"/>
                </a:cubicBezTo>
                <a:cubicBezTo>
                  <a:pt x="1029950" y="-35028"/>
                  <a:pt x="1295039" y="54870"/>
                  <a:pt x="1451704" y="0"/>
                </a:cubicBezTo>
                <a:cubicBezTo>
                  <a:pt x="1608369" y="-54870"/>
                  <a:pt x="1800099" y="56761"/>
                  <a:pt x="1952546" y="0"/>
                </a:cubicBezTo>
                <a:cubicBezTo>
                  <a:pt x="2104993" y="-56761"/>
                  <a:pt x="2198751" y="42089"/>
                  <a:pt x="2397739" y="0"/>
                </a:cubicBezTo>
                <a:cubicBezTo>
                  <a:pt x="2596727" y="-42089"/>
                  <a:pt x="2867051" y="51174"/>
                  <a:pt x="3009880" y="0"/>
                </a:cubicBezTo>
                <a:cubicBezTo>
                  <a:pt x="3152709" y="-51174"/>
                  <a:pt x="3427472" y="41868"/>
                  <a:pt x="3566372" y="0"/>
                </a:cubicBezTo>
                <a:cubicBezTo>
                  <a:pt x="3705272" y="-41868"/>
                  <a:pt x="3968665" y="39853"/>
                  <a:pt x="4234162" y="0"/>
                </a:cubicBezTo>
                <a:cubicBezTo>
                  <a:pt x="4499659" y="-39853"/>
                  <a:pt x="4584419" y="38084"/>
                  <a:pt x="4846302" y="0"/>
                </a:cubicBezTo>
                <a:cubicBezTo>
                  <a:pt x="5108185" y="-38084"/>
                  <a:pt x="5520161" y="311"/>
                  <a:pt x="5736689" y="0"/>
                </a:cubicBezTo>
                <a:cubicBezTo>
                  <a:pt x="5807906" y="-3680"/>
                  <a:pt x="5933587" y="68290"/>
                  <a:pt x="5908462" y="171773"/>
                </a:cubicBezTo>
                <a:cubicBezTo>
                  <a:pt x="5911785" y="267248"/>
                  <a:pt x="5883741" y="396377"/>
                  <a:pt x="5908462" y="494696"/>
                </a:cubicBezTo>
                <a:cubicBezTo>
                  <a:pt x="5933183" y="593015"/>
                  <a:pt x="5867487" y="698697"/>
                  <a:pt x="5908462" y="858843"/>
                </a:cubicBezTo>
                <a:cubicBezTo>
                  <a:pt x="5923406" y="929576"/>
                  <a:pt x="5852922" y="1028614"/>
                  <a:pt x="5736689" y="1030616"/>
                </a:cubicBezTo>
                <a:cubicBezTo>
                  <a:pt x="5537683" y="1089576"/>
                  <a:pt x="5326778" y="995393"/>
                  <a:pt x="5068899" y="1030616"/>
                </a:cubicBezTo>
                <a:cubicBezTo>
                  <a:pt x="4811020" y="1065839"/>
                  <a:pt x="4808162" y="1027213"/>
                  <a:pt x="4679355" y="1030616"/>
                </a:cubicBezTo>
                <a:cubicBezTo>
                  <a:pt x="4550548" y="1034019"/>
                  <a:pt x="4371968" y="1016362"/>
                  <a:pt x="4234162" y="1030616"/>
                </a:cubicBezTo>
                <a:cubicBezTo>
                  <a:pt x="4096356" y="1044870"/>
                  <a:pt x="3926648" y="969815"/>
                  <a:pt x="3622021" y="1030616"/>
                </a:cubicBezTo>
                <a:cubicBezTo>
                  <a:pt x="3317394" y="1091417"/>
                  <a:pt x="3292078" y="986922"/>
                  <a:pt x="3176828" y="1030616"/>
                </a:cubicBezTo>
                <a:cubicBezTo>
                  <a:pt x="3061578" y="1074310"/>
                  <a:pt x="2826119" y="1009821"/>
                  <a:pt x="2675985" y="1030616"/>
                </a:cubicBezTo>
                <a:cubicBezTo>
                  <a:pt x="2525851" y="1051411"/>
                  <a:pt x="2443783" y="993911"/>
                  <a:pt x="2230792" y="1030616"/>
                </a:cubicBezTo>
                <a:cubicBezTo>
                  <a:pt x="2017801" y="1067321"/>
                  <a:pt x="1813178" y="1027301"/>
                  <a:pt x="1674300" y="1030616"/>
                </a:cubicBezTo>
                <a:cubicBezTo>
                  <a:pt x="1535422" y="1033931"/>
                  <a:pt x="1364600" y="984758"/>
                  <a:pt x="1284756" y="1030616"/>
                </a:cubicBezTo>
                <a:cubicBezTo>
                  <a:pt x="1204912" y="1076474"/>
                  <a:pt x="952591" y="1002276"/>
                  <a:pt x="728265" y="1030616"/>
                </a:cubicBezTo>
                <a:cubicBezTo>
                  <a:pt x="503939" y="1058956"/>
                  <a:pt x="301972" y="1015538"/>
                  <a:pt x="171773" y="1030616"/>
                </a:cubicBezTo>
                <a:cubicBezTo>
                  <a:pt x="99397" y="1020830"/>
                  <a:pt x="-13644" y="942957"/>
                  <a:pt x="0" y="858843"/>
                </a:cubicBezTo>
                <a:cubicBezTo>
                  <a:pt x="-5979" y="755313"/>
                  <a:pt x="14859" y="600671"/>
                  <a:pt x="0" y="501567"/>
                </a:cubicBezTo>
                <a:cubicBezTo>
                  <a:pt x="-14859" y="402463"/>
                  <a:pt x="32639" y="328749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04A62-1926-7057-772C-9E276E3257ED}"/>
              </a:ext>
            </a:extLst>
          </p:cNvPr>
          <p:cNvSpPr txBox="1"/>
          <p:nvPr/>
        </p:nvSpPr>
        <p:spPr>
          <a:xfrm>
            <a:off x="649418" y="1743204"/>
            <a:ext cx="59084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NLP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Teaching Machines</a:t>
            </a:r>
            <a:r>
              <a:rPr lang="en-IN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Understand Language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7A49B8-DAFF-928D-EC3C-21E4428FCBE9}"/>
              </a:ext>
            </a:extLst>
          </p:cNvPr>
          <p:cNvSpPr txBox="1"/>
          <p:nvPr/>
        </p:nvSpPr>
        <p:spPr>
          <a:xfrm>
            <a:off x="5094064" y="201620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05908F31-E0D4-2F2E-8F1A-03FFA22CC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686" y="202105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A0031D-CCA5-36C8-78CB-B51981363FF6}"/>
              </a:ext>
            </a:extLst>
          </p:cNvPr>
          <p:cNvSpPr txBox="1"/>
          <p:nvPr/>
        </p:nvSpPr>
        <p:spPr>
          <a:xfrm>
            <a:off x="2303946" y="261688"/>
            <a:ext cx="50747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NLP?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branch of AI that enables machines to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understand, interpret, and generate human language.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Used in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chatbots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search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engines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translation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sentiment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analysis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more.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Bridges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the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gap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between human communication and computers.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6B493-162A-35A1-8D43-0F3001297555}"/>
              </a:ext>
            </a:extLst>
          </p:cNvPr>
          <p:cNvSpPr txBox="1"/>
          <p:nvPr/>
        </p:nvSpPr>
        <p:spPr>
          <a:xfrm>
            <a:off x="348359" y="3067754"/>
            <a:ext cx="6433441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Components of NLP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1.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Tokenization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Breaking text into words or phrases.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🟠 2.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Part-of-Speech Tagging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(POS) – Identifying nouns, verbs, adjectives, etc.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🔵 3.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Named Entity Recognition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(NER) – Detecting people, places, companies.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🟣 4.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Sentiment Analysis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Determining positive, negative, or neutral tone.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🟡 5.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Machine Translation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Converting text between languages.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🟠 6.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Text Summarization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Extracting key points from long text.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🔵 7.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Speech-to-Text &amp; Text-to-Speech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Converting voice into text and vice versa.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6A30C-4A78-C703-AA3E-E75BC3655CBD}"/>
              </a:ext>
            </a:extLst>
          </p:cNvPr>
          <p:cNvSpPr txBox="1"/>
          <p:nvPr/>
        </p:nvSpPr>
        <p:spPr>
          <a:xfrm>
            <a:off x="1527962" y="5119768"/>
            <a:ext cx="585073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NLP Works?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Traditional NLP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Uses rules, dictionaries, and statistical models.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Deep Learning NLP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Uses neural networks (Transformers, LSTMs) for context-aware understanding.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Pretrained Models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GPT, BERT, T5, etc., trained on massive text datasets.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F2349D-071F-45FF-5944-CBA07EC0CA40}"/>
              </a:ext>
            </a:extLst>
          </p:cNvPr>
          <p:cNvSpPr txBox="1"/>
          <p:nvPr/>
        </p:nvSpPr>
        <p:spPr>
          <a:xfrm>
            <a:off x="348359" y="6416869"/>
            <a:ext cx="3689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Applications of NLP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💬 Chatbots &amp; Virtual Assistants (Siri, Alexa, ChatGPT)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Search Engines (Google, Bing)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📊 Customer Feedback Analysis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🌍 Language Translation (Google Translate)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📝 Text Auto-Correction &amp; Autocomplete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0B04-3C83-016B-FC5D-CC9222765820}"/>
              </a:ext>
            </a:extLst>
          </p:cNvPr>
          <p:cNvSpPr txBox="1"/>
          <p:nvPr/>
        </p:nvSpPr>
        <p:spPr>
          <a:xfrm>
            <a:off x="3318445" y="7109366"/>
            <a:ext cx="3551238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in NLP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Ambiguity – Words have multiple meanings.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Context Understanding – Idioms, sarcasm, cultural differences.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Bias &amp; Fairness – AI models can inherit biases from training data.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Computational Power – Processing large texts requires resources.</a:t>
            </a:r>
          </a:p>
        </p:txBody>
      </p:sp>
      <p:pic>
        <p:nvPicPr>
          <p:cNvPr id="19" name="Picture 2" descr="Nlp icon">
            <a:extLst>
              <a:ext uri="{FF2B5EF4-FFF2-40B4-BE49-F238E27FC236}">
                <a16:creationId xmlns:a16="http://schemas.microsoft.com/office/drawing/2014/main" id="{A8D92EE2-0A9B-F0F5-A1ED-C202E58D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38" y="537049"/>
            <a:ext cx="1044252" cy="10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rchitecture icon">
            <a:extLst>
              <a:ext uri="{FF2B5EF4-FFF2-40B4-BE49-F238E27FC236}">
                <a16:creationId xmlns:a16="http://schemas.microsoft.com/office/drawing/2014/main" id="{1FB44A47-3A22-F212-C878-2B85C7AF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2" y="5451078"/>
            <a:ext cx="776302" cy="77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Feature icon">
            <a:extLst>
              <a:ext uri="{FF2B5EF4-FFF2-40B4-BE49-F238E27FC236}">
                <a16:creationId xmlns:a16="http://schemas.microsoft.com/office/drawing/2014/main" id="{1D8A9D41-66A7-0511-3B50-9D8DB59F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471" y="6416869"/>
            <a:ext cx="671720" cy="67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ifficulties icon">
            <a:extLst>
              <a:ext uri="{FF2B5EF4-FFF2-40B4-BE49-F238E27FC236}">
                <a16:creationId xmlns:a16="http://schemas.microsoft.com/office/drawing/2014/main" id="{E00C6B1F-BF92-FD5D-09BB-4842E65E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95" y="7801864"/>
            <a:ext cx="932851" cy="9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238C0AE-580D-7045-B2DD-454EE6475543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63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32831-6E09-2E3C-C3F8-6FC891C5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E0C1C3-D69E-35FC-20FF-5C34846C5281}"/>
              </a:ext>
            </a:extLst>
          </p:cNvPr>
          <p:cNvSpPr/>
          <p:nvPr/>
        </p:nvSpPr>
        <p:spPr>
          <a:xfrm>
            <a:off x="498969" y="7841572"/>
            <a:ext cx="6182984" cy="1030616"/>
          </a:xfrm>
          <a:custGeom>
            <a:avLst/>
            <a:gdLst>
              <a:gd name="connsiteX0" fmla="*/ 0 w 6182984"/>
              <a:gd name="connsiteY0" fmla="*/ 171773 h 1030616"/>
              <a:gd name="connsiteX1" fmla="*/ 171773 w 6182984"/>
              <a:gd name="connsiteY1" fmla="*/ 0 h 1030616"/>
              <a:gd name="connsiteX2" fmla="*/ 872506 w 6182984"/>
              <a:gd name="connsiteY2" fmla="*/ 0 h 1030616"/>
              <a:gd name="connsiteX3" fmla="*/ 1514844 w 6182984"/>
              <a:gd name="connsiteY3" fmla="*/ 0 h 1030616"/>
              <a:gd name="connsiteX4" fmla="*/ 2040393 w 6182984"/>
              <a:gd name="connsiteY4" fmla="*/ 0 h 1030616"/>
              <a:gd name="connsiteX5" fmla="*/ 2507548 w 6182984"/>
              <a:gd name="connsiteY5" fmla="*/ 0 h 1030616"/>
              <a:gd name="connsiteX6" fmla="*/ 3149886 w 6182984"/>
              <a:gd name="connsiteY6" fmla="*/ 0 h 1030616"/>
              <a:gd name="connsiteX7" fmla="*/ 3733830 w 6182984"/>
              <a:gd name="connsiteY7" fmla="*/ 0 h 1030616"/>
              <a:gd name="connsiteX8" fmla="*/ 4434563 w 6182984"/>
              <a:gd name="connsiteY8" fmla="*/ 0 h 1030616"/>
              <a:gd name="connsiteX9" fmla="*/ 5076901 w 6182984"/>
              <a:gd name="connsiteY9" fmla="*/ 0 h 1030616"/>
              <a:gd name="connsiteX10" fmla="*/ 6011211 w 6182984"/>
              <a:gd name="connsiteY10" fmla="*/ 0 h 1030616"/>
              <a:gd name="connsiteX11" fmla="*/ 6182984 w 6182984"/>
              <a:gd name="connsiteY11" fmla="*/ 171773 h 1030616"/>
              <a:gd name="connsiteX12" fmla="*/ 6182984 w 6182984"/>
              <a:gd name="connsiteY12" fmla="*/ 494696 h 1030616"/>
              <a:gd name="connsiteX13" fmla="*/ 6182984 w 6182984"/>
              <a:gd name="connsiteY13" fmla="*/ 858843 h 1030616"/>
              <a:gd name="connsiteX14" fmla="*/ 6011211 w 6182984"/>
              <a:gd name="connsiteY14" fmla="*/ 1030616 h 1030616"/>
              <a:gd name="connsiteX15" fmla="*/ 5310478 w 6182984"/>
              <a:gd name="connsiteY15" fmla="*/ 1030616 h 1030616"/>
              <a:gd name="connsiteX16" fmla="*/ 4901718 w 6182984"/>
              <a:gd name="connsiteY16" fmla="*/ 1030616 h 1030616"/>
              <a:gd name="connsiteX17" fmla="*/ 4434563 w 6182984"/>
              <a:gd name="connsiteY17" fmla="*/ 1030616 h 1030616"/>
              <a:gd name="connsiteX18" fmla="*/ 3792225 w 6182984"/>
              <a:gd name="connsiteY18" fmla="*/ 1030616 h 1030616"/>
              <a:gd name="connsiteX19" fmla="*/ 3325070 w 6182984"/>
              <a:gd name="connsiteY19" fmla="*/ 1030616 h 1030616"/>
              <a:gd name="connsiteX20" fmla="*/ 2799520 w 6182984"/>
              <a:gd name="connsiteY20" fmla="*/ 1030616 h 1030616"/>
              <a:gd name="connsiteX21" fmla="*/ 2332365 w 6182984"/>
              <a:gd name="connsiteY21" fmla="*/ 1030616 h 1030616"/>
              <a:gd name="connsiteX22" fmla="*/ 1748421 w 6182984"/>
              <a:gd name="connsiteY22" fmla="*/ 1030616 h 1030616"/>
              <a:gd name="connsiteX23" fmla="*/ 1339661 w 6182984"/>
              <a:gd name="connsiteY23" fmla="*/ 1030616 h 1030616"/>
              <a:gd name="connsiteX24" fmla="*/ 755717 w 6182984"/>
              <a:gd name="connsiteY24" fmla="*/ 1030616 h 1030616"/>
              <a:gd name="connsiteX25" fmla="*/ 171773 w 6182984"/>
              <a:gd name="connsiteY25" fmla="*/ 1030616 h 1030616"/>
              <a:gd name="connsiteX26" fmla="*/ 0 w 6182984"/>
              <a:gd name="connsiteY26" fmla="*/ 858843 h 1030616"/>
              <a:gd name="connsiteX27" fmla="*/ 0 w 6182984"/>
              <a:gd name="connsiteY27" fmla="*/ 501567 h 1030616"/>
              <a:gd name="connsiteX28" fmla="*/ 0 w 6182984"/>
              <a:gd name="connsiteY28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8298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8122" y="-39394"/>
                  <a:pt x="559752" y="17601"/>
                  <a:pt x="872506" y="0"/>
                </a:cubicBezTo>
                <a:cubicBezTo>
                  <a:pt x="1185260" y="-17601"/>
                  <a:pt x="1208387" y="25602"/>
                  <a:pt x="1514844" y="0"/>
                </a:cubicBezTo>
                <a:cubicBezTo>
                  <a:pt x="1821301" y="-25602"/>
                  <a:pt x="1894260" y="18089"/>
                  <a:pt x="2040393" y="0"/>
                </a:cubicBezTo>
                <a:cubicBezTo>
                  <a:pt x="2186526" y="-18089"/>
                  <a:pt x="2307893" y="44043"/>
                  <a:pt x="2507548" y="0"/>
                </a:cubicBezTo>
                <a:cubicBezTo>
                  <a:pt x="2707203" y="-44043"/>
                  <a:pt x="2917611" y="13301"/>
                  <a:pt x="3149886" y="0"/>
                </a:cubicBezTo>
                <a:cubicBezTo>
                  <a:pt x="3382161" y="-13301"/>
                  <a:pt x="3587036" y="23964"/>
                  <a:pt x="3733830" y="0"/>
                </a:cubicBezTo>
                <a:cubicBezTo>
                  <a:pt x="3880624" y="-23964"/>
                  <a:pt x="4223242" y="66473"/>
                  <a:pt x="4434563" y="0"/>
                </a:cubicBezTo>
                <a:cubicBezTo>
                  <a:pt x="4645884" y="-66473"/>
                  <a:pt x="4866987" y="65835"/>
                  <a:pt x="5076901" y="0"/>
                </a:cubicBezTo>
                <a:cubicBezTo>
                  <a:pt x="5286815" y="-65835"/>
                  <a:pt x="5555467" y="13791"/>
                  <a:pt x="6011211" y="0"/>
                </a:cubicBezTo>
                <a:cubicBezTo>
                  <a:pt x="6082428" y="-3680"/>
                  <a:pt x="6208109" y="68290"/>
                  <a:pt x="6182984" y="171773"/>
                </a:cubicBezTo>
                <a:cubicBezTo>
                  <a:pt x="6186307" y="267248"/>
                  <a:pt x="6158263" y="396377"/>
                  <a:pt x="6182984" y="494696"/>
                </a:cubicBezTo>
                <a:cubicBezTo>
                  <a:pt x="6207705" y="593015"/>
                  <a:pt x="6142009" y="698697"/>
                  <a:pt x="6182984" y="858843"/>
                </a:cubicBezTo>
                <a:cubicBezTo>
                  <a:pt x="6197928" y="929576"/>
                  <a:pt x="6127444" y="1028614"/>
                  <a:pt x="6011211" y="1030616"/>
                </a:cubicBezTo>
                <a:cubicBezTo>
                  <a:pt x="5734145" y="1082983"/>
                  <a:pt x="5657466" y="1002608"/>
                  <a:pt x="5310478" y="1030616"/>
                </a:cubicBezTo>
                <a:cubicBezTo>
                  <a:pt x="4963490" y="1058624"/>
                  <a:pt x="5043558" y="1026401"/>
                  <a:pt x="4901718" y="1030616"/>
                </a:cubicBezTo>
                <a:cubicBezTo>
                  <a:pt x="4759878" y="1034831"/>
                  <a:pt x="4662733" y="1011591"/>
                  <a:pt x="4434563" y="1030616"/>
                </a:cubicBezTo>
                <a:cubicBezTo>
                  <a:pt x="4206393" y="1049641"/>
                  <a:pt x="4050862" y="1014719"/>
                  <a:pt x="3792225" y="1030616"/>
                </a:cubicBezTo>
                <a:cubicBezTo>
                  <a:pt x="3533588" y="1046513"/>
                  <a:pt x="3553537" y="1020452"/>
                  <a:pt x="3325070" y="1030616"/>
                </a:cubicBezTo>
                <a:cubicBezTo>
                  <a:pt x="3096604" y="1040780"/>
                  <a:pt x="3039498" y="998534"/>
                  <a:pt x="2799520" y="1030616"/>
                </a:cubicBezTo>
                <a:cubicBezTo>
                  <a:pt x="2559542" y="1062698"/>
                  <a:pt x="2478206" y="1025405"/>
                  <a:pt x="2332365" y="1030616"/>
                </a:cubicBezTo>
                <a:cubicBezTo>
                  <a:pt x="2186524" y="1035827"/>
                  <a:pt x="1875406" y="966489"/>
                  <a:pt x="1748421" y="1030616"/>
                </a:cubicBezTo>
                <a:cubicBezTo>
                  <a:pt x="1621436" y="1094743"/>
                  <a:pt x="1440446" y="993041"/>
                  <a:pt x="1339661" y="1030616"/>
                </a:cubicBezTo>
                <a:cubicBezTo>
                  <a:pt x="1238876" y="1068191"/>
                  <a:pt x="979985" y="962604"/>
                  <a:pt x="755717" y="1030616"/>
                </a:cubicBezTo>
                <a:cubicBezTo>
                  <a:pt x="531449" y="1098628"/>
                  <a:pt x="460296" y="986289"/>
                  <a:pt x="171773" y="1030616"/>
                </a:cubicBezTo>
                <a:cubicBezTo>
                  <a:pt x="99397" y="1020830"/>
                  <a:pt x="-13644" y="942957"/>
                  <a:pt x="0" y="858843"/>
                </a:cubicBezTo>
                <a:cubicBezTo>
                  <a:pt x="-5979" y="755313"/>
                  <a:pt x="14859" y="600671"/>
                  <a:pt x="0" y="501567"/>
                </a:cubicBezTo>
                <a:cubicBezTo>
                  <a:pt x="-14859" y="402463"/>
                  <a:pt x="32639" y="328749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DFF21-9FFF-CE1C-322A-5D1BF2AA807D}"/>
              </a:ext>
            </a:extLst>
          </p:cNvPr>
          <p:cNvSpPr txBox="1"/>
          <p:nvPr/>
        </p:nvSpPr>
        <p:spPr>
          <a:xfrm>
            <a:off x="445166" y="7795726"/>
            <a:ext cx="6236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Sharding</a:t>
            </a:r>
            <a:r>
              <a:rPr lang="en-IN" sz="40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+</a:t>
            </a:r>
            <a:r>
              <a:rPr lang="en-IN" sz="40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Replication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And Still, It Hurts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A6FA1B-6C48-82B4-C784-762A7909CE30}"/>
              </a:ext>
            </a:extLst>
          </p:cNvPr>
          <p:cNvSpPr txBox="1"/>
          <p:nvPr/>
        </p:nvSpPr>
        <p:spPr>
          <a:xfrm>
            <a:off x="5390817" y="847025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DFD60D7A-FE5F-BE0C-7991-B34B1622E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39" y="847511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C9DD73-59F7-B821-FBA8-9A8161D71822}"/>
              </a:ext>
            </a:extLst>
          </p:cNvPr>
          <p:cNvSpPr txBox="1"/>
          <p:nvPr/>
        </p:nvSpPr>
        <p:spPr>
          <a:xfrm>
            <a:off x="372845" y="4149989"/>
            <a:ext cx="6435231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🧱 Key Takeaway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Replication + Sharding solve problems — but bring new ones too. Design with trade-offs in mind.</a:t>
            </a:r>
            <a:endParaRPr lang="en-US" altLang="en-US" sz="16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73BF1-C5BC-9B4A-D883-CE6C3F5D117E}"/>
              </a:ext>
            </a:extLst>
          </p:cNvPr>
          <p:cNvSpPr txBox="1"/>
          <p:nvPr/>
        </p:nvSpPr>
        <p:spPr>
          <a:xfrm>
            <a:off x="613608" y="213901"/>
            <a:ext cx="57999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Consistency</a:t>
            </a:r>
          </a:p>
          <a:p>
            <a:r>
              <a:rPr lang="en-IN" sz="1600" dirty="0"/>
              <a:t>📣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“Hey… did you update that user’s email or should I?”</a:t>
            </a:r>
          </a:p>
          <a:p>
            <a:r>
              <a:rPr lang="en-IN" sz="1600" dirty="0"/>
              <a:t>📌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Replicas may not be in sync → stale reads</a:t>
            </a:r>
          </a:p>
          <a:p>
            <a:r>
              <a:rPr lang="en-IN" sz="1600" dirty="0"/>
              <a:t>💡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quorum, eventual consistency, or Raft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4999F-9043-0A05-D89A-DE82CFF2E992}"/>
              </a:ext>
            </a:extLst>
          </p:cNvPr>
          <p:cNvSpPr txBox="1"/>
          <p:nvPr/>
        </p:nvSpPr>
        <p:spPr>
          <a:xfrm>
            <a:off x="2467151" y="1200565"/>
            <a:ext cx="459950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Cross-Shard Queries</a:t>
            </a:r>
          </a:p>
          <a:p>
            <a:r>
              <a:rPr lang="en-IN" sz="1600" dirty="0"/>
              <a:t>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JOINing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across shards? Buon </a:t>
            </a:r>
            <a:r>
              <a:rPr lang="en-IN" sz="16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Appetito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!”</a:t>
            </a:r>
          </a:p>
          <a:p>
            <a:r>
              <a:rPr lang="en-IN" sz="1600" dirty="0"/>
              <a:t>📌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Shards don’t play nice with JOINs</a:t>
            </a:r>
          </a:p>
          <a:p>
            <a:r>
              <a:rPr lang="en-IN" sz="1600" dirty="0"/>
              <a:t>💡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App-level joins or distributed SQL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06F27-7537-2C65-A3F9-D64D286371D3}"/>
              </a:ext>
            </a:extLst>
          </p:cNvPr>
          <p:cNvSpPr txBox="1"/>
          <p:nvPr/>
        </p:nvSpPr>
        <p:spPr>
          <a:xfrm>
            <a:off x="323131" y="2110881"/>
            <a:ext cx="49153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Rebalancing Data</a:t>
            </a:r>
          </a:p>
          <a:p>
            <a:pPr>
              <a:buNone/>
            </a:pPr>
            <a:r>
              <a:rPr lang="en-IN" sz="1600" dirty="0"/>
              <a:t>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“Adding a node? Hope you brought coffee…”</a:t>
            </a:r>
          </a:p>
          <a:p>
            <a:r>
              <a:rPr lang="en-IN" sz="1600" dirty="0"/>
              <a:t>📌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Moving data is slow and painful</a:t>
            </a:r>
          </a:p>
          <a:p>
            <a:r>
              <a:rPr lang="en-IN" sz="1600" dirty="0"/>
              <a:t>💡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consistent hashing + virtual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94CF08-8B16-CB04-22B2-4AB4E0F8CFC8}"/>
              </a:ext>
            </a:extLst>
          </p:cNvPr>
          <p:cNvSpPr txBox="1"/>
          <p:nvPr/>
        </p:nvSpPr>
        <p:spPr>
          <a:xfrm>
            <a:off x="2959100" y="3079927"/>
            <a:ext cx="41076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Write Conflicts</a:t>
            </a:r>
          </a:p>
          <a:p>
            <a:r>
              <a:rPr lang="en-IN" sz="1600" dirty="0"/>
              <a:t>📣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“Last write wins? But I was first!”</a:t>
            </a:r>
          </a:p>
          <a:p>
            <a:r>
              <a:rPr lang="en-IN" sz="1600" dirty="0"/>
              <a:t>📌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Concurrent writes can conflict</a:t>
            </a:r>
          </a:p>
          <a:p>
            <a:r>
              <a:rPr lang="en-IN" sz="1600" dirty="0"/>
              <a:t>💡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vector clocks or CRDTs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C79913-D3DD-73B3-FF3D-9E80FA4354BE}"/>
              </a:ext>
            </a:extLst>
          </p:cNvPr>
          <p:cNvSpPr txBox="1"/>
          <p:nvPr/>
        </p:nvSpPr>
        <p:spPr>
          <a:xfrm>
            <a:off x="360031" y="4979332"/>
            <a:ext cx="43565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Failover and Recovery</a:t>
            </a:r>
          </a:p>
          <a:p>
            <a:r>
              <a:rPr lang="en-IN" sz="1600" dirty="0"/>
              <a:t>📣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“Who’s the leader now?!”</a:t>
            </a:r>
          </a:p>
          <a:p>
            <a:r>
              <a:rPr lang="en-IN" sz="1600" dirty="0"/>
              <a:t>📌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Primary fails → who takes over?</a:t>
            </a:r>
          </a:p>
          <a:p>
            <a:r>
              <a:rPr lang="en-IN" sz="1600" dirty="0"/>
              <a:t>💡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leader election (Raft/Zookeeper)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E3E0B8-A332-1CF5-72F5-D06DD0C71EA1}"/>
              </a:ext>
            </a:extLst>
          </p:cNvPr>
          <p:cNvSpPr txBox="1"/>
          <p:nvPr/>
        </p:nvSpPr>
        <p:spPr>
          <a:xfrm>
            <a:off x="2374900" y="5947670"/>
            <a:ext cx="46918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Operational Complexity</a:t>
            </a:r>
          </a:p>
          <a:p>
            <a:r>
              <a:rPr lang="en-IN" sz="1600" dirty="0"/>
              <a:t>📣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“Monitoring shards of your broken soul...”</a:t>
            </a:r>
          </a:p>
          <a:p>
            <a:r>
              <a:rPr lang="en-IN" sz="1600" dirty="0"/>
              <a:t>📌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Shards + replicas = chaos to manage</a:t>
            </a:r>
          </a:p>
          <a:p>
            <a:r>
              <a:rPr lang="en-IN" sz="1600" dirty="0"/>
              <a:t>💡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managed services or build ops tools.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E6EEBC-6EDF-5AC4-1070-7F62AE07EC72}"/>
              </a:ext>
            </a:extLst>
          </p:cNvPr>
          <p:cNvSpPr txBox="1"/>
          <p:nvPr/>
        </p:nvSpPr>
        <p:spPr>
          <a:xfrm>
            <a:off x="360032" y="6775446"/>
            <a:ext cx="43643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Global Latency</a:t>
            </a:r>
          </a:p>
          <a:p>
            <a:r>
              <a:rPr lang="en-IN" sz="1600" dirty="0"/>
              <a:t>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“My app’s fast… on Mars maybe!”</a:t>
            </a:r>
          </a:p>
          <a:p>
            <a:r>
              <a:rPr lang="en-IN" sz="1600" dirty="0"/>
              <a:t>📌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Distance = delay</a:t>
            </a:r>
          </a:p>
          <a:p>
            <a:r>
              <a:rPr lang="en-IN" sz="1600" dirty="0"/>
              <a:t>💡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Geo-partition data, use read replicas</a:t>
            </a:r>
          </a:p>
        </p:txBody>
      </p:sp>
      <p:pic>
        <p:nvPicPr>
          <p:cNvPr id="30" name="Picture 2" descr="Synchronization icon">
            <a:extLst>
              <a:ext uri="{FF2B5EF4-FFF2-40B4-BE49-F238E27FC236}">
                <a16:creationId xmlns:a16="http://schemas.microsoft.com/office/drawing/2014/main" id="{D404C296-F08C-2263-D333-C1B010990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911" y="679539"/>
            <a:ext cx="842134" cy="8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Axe icon">
            <a:extLst>
              <a:ext uri="{FF2B5EF4-FFF2-40B4-BE49-F238E27FC236}">
                <a16:creationId xmlns:a16="http://schemas.microsoft.com/office/drawing/2014/main" id="{5519915D-2455-1BEB-323C-0E2958209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11" y="1247198"/>
            <a:ext cx="895698" cy="8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Business icon">
            <a:extLst>
              <a:ext uri="{FF2B5EF4-FFF2-40B4-BE49-F238E27FC236}">
                <a16:creationId xmlns:a16="http://schemas.microsoft.com/office/drawing/2014/main" id="{5376B74A-4AB6-8FEA-69A2-5ECB6423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49" y="2346980"/>
            <a:ext cx="837705" cy="83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Justice icon">
            <a:extLst>
              <a:ext uri="{FF2B5EF4-FFF2-40B4-BE49-F238E27FC236}">
                <a16:creationId xmlns:a16="http://schemas.microsoft.com/office/drawing/2014/main" id="{2AE71B41-85F9-6EC8-34AD-742AE090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39" y="3236935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Settings icon">
            <a:extLst>
              <a:ext uri="{FF2B5EF4-FFF2-40B4-BE49-F238E27FC236}">
                <a16:creationId xmlns:a16="http://schemas.microsoft.com/office/drawing/2014/main" id="{DE37B4FF-A66E-6255-565B-F0DAACF3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18" y="5063762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Complicated icon">
            <a:extLst>
              <a:ext uri="{FF2B5EF4-FFF2-40B4-BE49-F238E27FC236}">
                <a16:creationId xmlns:a16="http://schemas.microsoft.com/office/drawing/2014/main" id="{89A777DD-C9B3-D4FA-FE7F-971D2C81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70" y="5993363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eed icon">
            <a:extLst>
              <a:ext uri="{FF2B5EF4-FFF2-40B4-BE49-F238E27FC236}">
                <a16:creationId xmlns:a16="http://schemas.microsoft.com/office/drawing/2014/main" id="{31CB2502-744B-D969-9318-D93F6066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31" y="6997684"/>
            <a:ext cx="741363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94809E19-044E-FDA6-A6D8-A5BD71916587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57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E2056-2D52-0488-CB60-0FF476762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E38E18E-CB08-C211-DF46-5EFF12ED6106}"/>
              </a:ext>
            </a:extLst>
          </p:cNvPr>
          <p:cNvSpPr/>
          <p:nvPr/>
        </p:nvSpPr>
        <p:spPr>
          <a:xfrm>
            <a:off x="1469588" y="126248"/>
            <a:ext cx="4125097" cy="1030616"/>
          </a:xfrm>
          <a:custGeom>
            <a:avLst/>
            <a:gdLst>
              <a:gd name="connsiteX0" fmla="*/ 0 w 4125097"/>
              <a:gd name="connsiteY0" fmla="*/ 171773 h 1030616"/>
              <a:gd name="connsiteX1" fmla="*/ 171773 w 4125097"/>
              <a:gd name="connsiteY1" fmla="*/ 0 h 1030616"/>
              <a:gd name="connsiteX2" fmla="*/ 787626 w 4125097"/>
              <a:gd name="connsiteY2" fmla="*/ 0 h 1030616"/>
              <a:gd name="connsiteX3" fmla="*/ 1365663 w 4125097"/>
              <a:gd name="connsiteY3" fmla="*/ 0 h 1030616"/>
              <a:gd name="connsiteX4" fmla="*/ 1868069 w 4125097"/>
              <a:gd name="connsiteY4" fmla="*/ 0 h 1030616"/>
              <a:gd name="connsiteX5" fmla="*/ 2332659 w 4125097"/>
              <a:gd name="connsiteY5" fmla="*/ 0 h 1030616"/>
              <a:gd name="connsiteX6" fmla="*/ 2910696 w 4125097"/>
              <a:gd name="connsiteY6" fmla="*/ 0 h 1030616"/>
              <a:gd name="connsiteX7" fmla="*/ 3450918 w 4125097"/>
              <a:gd name="connsiteY7" fmla="*/ 0 h 1030616"/>
              <a:gd name="connsiteX8" fmla="*/ 3953324 w 4125097"/>
              <a:gd name="connsiteY8" fmla="*/ 0 h 1030616"/>
              <a:gd name="connsiteX9" fmla="*/ 4125097 w 4125097"/>
              <a:gd name="connsiteY9" fmla="*/ 171773 h 1030616"/>
              <a:gd name="connsiteX10" fmla="*/ 4125097 w 4125097"/>
              <a:gd name="connsiteY10" fmla="*/ 501567 h 1030616"/>
              <a:gd name="connsiteX11" fmla="*/ 4125097 w 4125097"/>
              <a:gd name="connsiteY11" fmla="*/ 858843 h 1030616"/>
              <a:gd name="connsiteX12" fmla="*/ 3953324 w 4125097"/>
              <a:gd name="connsiteY12" fmla="*/ 1030616 h 1030616"/>
              <a:gd name="connsiteX13" fmla="*/ 3488733 w 4125097"/>
              <a:gd name="connsiteY13" fmla="*/ 1030616 h 1030616"/>
              <a:gd name="connsiteX14" fmla="*/ 3061958 w 4125097"/>
              <a:gd name="connsiteY14" fmla="*/ 1030616 h 1030616"/>
              <a:gd name="connsiteX15" fmla="*/ 2635183 w 4125097"/>
              <a:gd name="connsiteY15" fmla="*/ 1030616 h 1030616"/>
              <a:gd name="connsiteX16" fmla="*/ 2208408 w 4125097"/>
              <a:gd name="connsiteY16" fmla="*/ 1030616 h 1030616"/>
              <a:gd name="connsiteX17" fmla="*/ 1743818 w 4125097"/>
              <a:gd name="connsiteY17" fmla="*/ 1030616 h 1030616"/>
              <a:gd name="connsiteX18" fmla="*/ 1165781 w 4125097"/>
              <a:gd name="connsiteY18" fmla="*/ 1030616 h 1030616"/>
              <a:gd name="connsiteX19" fmla="*/ 701190 w 4125097"/>
              <a:gd name="connsiteY19" fmla="*/ 1030616 h 1030616"/>
              <a:gd name="connsiteX20" fmla="*/ 171773 w 4125097"/>
              <a:gd name="connsiteY20" fmla="*/ 1030616 h 1030616"/>
              <a:gd name="connsiteX21" fmla="*/ 0 w 4125097"/>
              <a:gd name="connsiteY21" fmla="*/ 858843 h 1030616"/>
              <a:gd name="connsiteX22" fmla="*/ 0 w 4125097"/>
              <a:gd name="connsiteY22" fmla="*/ 515308 h 1030616"/>
              <a:gd name="connsiteX23" fmla="*/ 0 w 4125097"/>
              <a:gd name="connsiteY23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125097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24576" y="-35351"/>
                  <a:pt x="651695" y="11356"/>
                  <a:pt x="787626" y="0"/>
                </a:cubicBezTo>
                <a:cubicBezTo>
                  <a:pt x="923557" y="-11356"/>
                  <a:pt x="1144897" y="37755"/>
                  <a:pt x="1365663" y="0"/>
                </a:cubicBezTo>
                <a:cubicBezTo>
                  <a:pt x="1586429" y="-37755"/>
                  <a:pt x="1655457" y="25336"/>
                  <a:pt x="1868069" y="0"/>
                </a:cubicBezTo>
                <a:cubicBezTo>
                  <a:pt x="2080681" y="-25336"/>
                  <a:pt x="2115381" y="17575"/>
                  <a:pt x="2332659" y="0"/>
                </a:cubicBezTo>
                <a:cubicBezTo>
                  <a:pt x="2549937" y="-17575"/>
                  <a:pt x="2635061" y="34551"/>
                  <a:pt x="2910696" y="0"/>
                </a:cubicBezTo>
                <a:cubicBezTo>
                  <a:pt x="3186331" y="-34551"/>
                  <a:pt x="3216869" y="12056"/>
                  <a:pt x="3450918" y="0"/>
                </a:cubicBezTo>
                <a:cubicBezTo>
                  <a:pt x="3684967" y="-12056"/>
                  <a:pt x="3834424" y="56374"/>
                  <a:pt x="3953324" y="0"/>
                </a:cubicBezTo>
                <a:cubicBezTo>
                  <a:pt x="4036719" y="23865"/>
                  <a:pt x="4127659" y="61789"/>
                  <a:pt x="4125097" y="171773"/>
                </a:cubicBezTo>
                <a:cubicBezTo>
                  <a:pt x="4141553" y="260906"/>
                  <a:pt x="4119585" y="402069"/>
                  <a:pt x="4125097" y="501567"/>
                </a:cubicBezTo>
                <a:cubicBezTo>
                  <a:pt x="4130609" y="601065"/>
                  <a:pt x="4098128" y="751377"/>
                  <a:pt x="4125097" y="858843"/>
                </a:cubicBezTo>
                <a:cubicBezTo>
                  <a:pt x="4115967" y="945572"/>
                  <a:pt x="4039367" y="1016288"/>
                  <a:pt x="3953324" y="1030616"/>
                </a:cubicBezTo>
                <a:cubicBezTo>
                  <a:pt x="3825633" y="1055456"/>
                  <a:pt x="3616807" y="976735"/>
                  <a:pt x="3488733" y="1030616"/>
                </a:cubicBezTo>
                <a:cubicBezTo>
                  <a:pt x="3360659" y="1084497"/>
                  <a:pt x="3226449" y="987025"/>
                  <a:pt x="3061958" y="1030616"/>
                </a:cubicBezTo>
                <a:cubicBezTo>
                  <a:pt x="2897468" y="1074207"/>
                  <a:pt x="2838789" y="1009893"/>
                  <a:pt x="2635183" y="1030616"/>
                </a:cubicBezTo>
                <a:cubicBezTo>
                  <a:pt x="2431577" y="1051339"/>
                  <a:pt x="2340219" y="994630"/>
                  <a:pt x="2208408" y="1030616"/>
                </a:cubicBezTo>
                <a:cubicBezTo>
                  <a:pt x="2076597" y="1066602"/>
                  <a:pt x="1920134" y="1012408"/>
                  <a:pt x="1743818" y="1030616"/>
                </a:cubicBezTo>
                <a:cubicBezTo>
                  <a:pt x="1567502" y="1048824"/>
                  <a:pt x="1291054" y="1015030"/>
                  <a:pt x="1165781" y="1030616"/>
                </a:cubicBezTo>
                <a:cubicBezTo>
                  <a:pt x="1040508" y="1046202"/>
                  <a:pt x="895732" y="998526"/>
                  <a:pt x="701190" y="1030616"/>
                </a:cubicBezTo>
                <a:cubicBezTo>
                  <a:pt x="506648" y="1062706"/>
                  <a:pt x="343897" y="988660"/>
                  <a:pt x="171773" y="1030616"/>
                </a:cubicBezTo>
                <a:cubicBezTo>
                  <a:pt x="82677" y="1014122"/>
                  <a:pt x="-10575" y="947965"/>
                  <a:pt x="0" y="858843"/>
                </a:cubicBezTo>
                <a:cubicBezTo>
                  <a:pt x="-33822" y="754025"/>
                  <a:pt x="33452" y="602132"/>
                  <a:pt x="0" y="515308"/>
                </a:cubicBezTo>
                <a:cubicBezTo>
                  <a:pt x="-33452" y="428484"/>
                  <a:pt x="2366" y="323094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BF5E1-874A-E425-74C1-4FA28D414B42}"/>
              </a:ext>
            </a:extLst>
          </p:cNvPr>
          <p:cNvSpPr txBox="1"/>
          <p:nvPr/>
        </p:nvSpPr>
        <p:spPr>
          <a:xfrm>
            <a:off x="1541780" y="41364"/>
            <a:ext cx="39977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Sharding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Scaling Data Across Machines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A36CEB-3951-01BB-1222-5F3C9F85E9B0}"/>
              </a:ext>
            </a:extLst>
          </p:cNvPr>
          <p:cNvSpPr txBox="1"/>
          <p:nvPr/>
        </p:nvSpPr>
        <p:spPr>
          <a:xfrm>
            <a:off x="4837772" y="120891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884E1DC9-E413-16DD-E549-CE7381ACB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394" y="121377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95A137-CFFE-8CAE-9D09-0DD02EB8BCE8}"/>
              </a:ext>
            </a:extLst>
          </p:cNvPr>
          <p:cNvSpPr txBox="1"/>
          <p:nvPr/>
        </p:nvSpPr>
        <p:spPr>
          <a:xfrm>
            <a:off x="600431" y="7772880"/>
            <a:ext cx="6088696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🧱 Key Takeaway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Sharding lets us scale data systems…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…but choosing the right strategy is key to performance, flexibility, and fault tolerance.</a:t>
            </a:r>
            <a:endParaRPr lang="en-US" alt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20B94-1F4A-8455-0D91-1BEA833F1B90}"/>
              </a:ext>
            </a:extLst>
          </p:cNvPr>
          <p:cNvSpPr txBox="1"/>
          <p:nvPr/>
        </p:nvSpPr>
        <p:spPr>
          <a:xfrm>
            <a:off x="316284" y="1280394"/>
            <a:ext cx="37839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Sharding? 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Too much data for one machine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Distribute data + query load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Avoid hot spots (overloaded nodes)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Enables horizontal scalability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22409-704A-EA2D-9732-E0188BDA171D}"/>
              </a:ext>
            </a:extLst>
          </p:cNvPr>
          <p:cNvSpPr txBox="1"/>
          <p:nvPr/>
        </p:nvSpPr>
        <p:spPr>
          <a:xfrm>
            <a:off x="1893251" y="2592057"/>
            <a:ext cx="31504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Two Main Sharding Strategies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965F65-3176-EDD3-6C3D-D4E08EC08F43}"/>
              </a:ext>
            </a:extLst>
          </p:cNvPr>
          <p:cNvSpPr txBox="1"/>
          <p:nvPr/>
        </p:nvSpPr>
        <p:spPr>
          <a:xfrm>
            <a:off x="555308" y="2976551"/>
            <a:ext cx="2999225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🔑 Key Range Sharding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sorted by key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Each shard owns a range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Pros: Fast range queries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Cons: Risk of hot spots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Rebalance: Split large ranges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3DE42-8A84-24EB-4B7C-752ECB5C3CAB}"/>
              </a:ext>
            </a:extLst>
          </p:cNvPr>
          <p:cNvSpPr txBox="1"/>
          <p:nvPr/>
        </p:nvSpPr>
        <p:spPr>
          <a:xfrm>
            <a:off x="3892196" y="2984808"/>
            <a:ext cx="2442304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#️⃣ Hash Sharding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Apply hash(key)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Shards own hash ranges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Pros: Even load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Cons: No efficient range queries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Rebalance: Move entire shards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4D2916-67F8-89C1-59F6-878976B95F59}"/>
              </a:ext>
            </a:extLst>
          </p:cNvPr>
          <p:cNvSpPr txBox="1"/>
          <p:nvPr/>
        </p:nvSpPr>
        <p:spPr>
          <a:xfrm>
            <a:off x="1533452" y="4147183"/>
            <a:ext cx="38700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Composite Keys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prefix of key to pick shard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suffix for sorting within shard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Still supports range queries per prefix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CB1A0-F929-20D6-2486-A31CBBDE1B70}"/>
              </a:ext>
            </a:extLst>
          </p:cNvPr>
          <p:cNvSpPr txBox="1"/>
          <p:nvPr/>
        </p:nvSpPr>
        <p:spPr>
          <a:xfrm>
            <a:off x="2315883" y="5192452"/>
            <a:ext cx="2112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Secondary Indexes</a:t>
            </a:r>
            <a:endParaRPr lang="en-US" sz="1600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C441FF-1847-B4E8-91CE-E067DC01504E}"/>
              </a:ext>
            </a:extLst>
          </p:cNvPr>
          <p:cNvSpPr txBox="1"/>
          <p:nvPr/>
        </p:nvSpPr>
        <p:spPr>
          <a:xfrm>
            <a:off x="402778" y="5596519"/>
            <a:ext cx="299922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🧷 Local Secondary Index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Stored in same shard as data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Efficient writes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Reads hit all shards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414E4-8C2E-A684-7C2B-1AC35BA6AC3A}"/>
              </a:ext>
            </a:extLst>
          </p:cNvPr>
          <p:cNvSpPr txBox="1"/>
          <p:nvPr/>
        </p:nvSpPr>
        <p:spPr>
          <a:xfrm>
            <a:off x="3821161" y="5625148"/>
            <a:ext cx="282284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🌍 Global Secondary Index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Indexed values are sharded separately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Reads from one shard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Writes touch many shards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1319D-9F1F-4AE8-2915-8B99FC09FAA3}"/>
              </a:ext>
            </a:extLst>
          </p:cNvPr>
          <p:cNvSpPr txBox="1"/>
          <p:nvPr/>
        </p:nvSpPr>
        <p:spPr>
          <a:xfrm>
            <a:off x="500970" y="6525747"/>
            <a:ext cx="274688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Query Routing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Coordinator keeps shard-to-node map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Routes queries to correct shard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D1549-5918-7B3D-E692-EE07DCD00F60}"/>
              </a:ext>
            </a:extLst>
          </p:cNvPr>
          <p:cNvSpPr txBox="1"/>
          <p:nvPr/>
        </p:nvSpPr>
        <p:spPr>
          <a:xfrm>
            <a:off x="3821161" y="6552921"/>
            <a:ext cx="29992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Shards work independently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 multi-shard writes can fail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if one succeeds &amp; another doesn’t?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❓ Solution: Covered in next chapter</a:t>
            </a:r>
          </a:p>
        </p:txBody>
      </p:sp>
      <p:pic>
        <p:nvPicPr>
          <p:cNvPr id="1026" name="Picture 2" descr="Database icon">
            <a:extLst>
              <a:ext uri="{FF2B5EF4-FFF2-40B4-BE49-F238E27FC236}">
                <a16:creationId xmlns:a16="http://schemas.microsoft.com/office/drawing/2014/main" id="{3BBB79F5-9507-8DFD-EB00-CB6758F2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94" y="1436339"/>
            <a:ext cx="1067715" cy="10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curity token icon">
            <a:extLst>
              <a:ext uri="{FF2B5EF4-FFF2-40B4-BE49-F238E27FC236}">
                <a16:creationId xmlns:a16="http://schemas.microsoft.com/office/drawing/2014/main" id="{CD9EC035-09EC-517B-72E7-FE0690164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29" y="3182345"/>
            <a:ext cx="888384" cy="88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gn icon">
            <a:extLst>
              <a:ext uri="{FF2B5EF4-FFF2-40B4-BE49-F238E27FC236}">
                <a16:creationId xmlns:a16="http://schemas.microsoft.com/office/drawing/2014/main" id="{B540C3BB-11A9-6744-1D16-09DD41D92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79" y="3145828"/>
            <a:ext cx="846386" cy="8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yers icon">
            <a:extLst>
              <a:ext uri="{FF2B5EF4-FFF2-40B4-BE49-F238E27FC236}">
                <a16:creationId xmlns:a16="http://schemas.microsoft.com/office/drawing/2014/main" id="{13BFBF64-0765-8570-9D96-5F6F1D46A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70" y="4420613"/>
            <a:ext cx="697784" cy="6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ace icon">
            <a:extLst>
              <a:ext uri="{FF2B5EF4-FFF2-40B4-BE49-F238E27FC236}">
                <a16:creationId xmlns:a16="http://schemas.microsoft.com/office/drawing/2014/main" id="{802B0EC2-DE08-AFF0-7138-684996E6C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84" y="5903123"/>
            <a:ext cx="687511" cy="6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ernational icon">
            <a:extLst>
              <a:ext uri="{FF2B5EF4-FFF2-40B4-BE49-F238E27FC236}">
                <a16:creationId xmlns:a16="http://schemas.microsoft.com/office/drawing/2014/main" id="{C86739C8-BC23-D7C9-280C-9A7445A03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874" y="6131150"/>
            <a:ext cx="687512" cy="68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outing icon">
            <a:extLst>
              <a:ext uri="{FF2B5EF4-FFF2-40B4-BE49-F238E27FC236}">
                <a16:creationId xmlns:a16="http://schemas.microsoft.com/office/drawing/2014/main" id="{347C2776-DD7D-B3A8-6E82-E8F06BDF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97" y="7012930"/>
            <a:ext cx="687511" cy="68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4071F66-A929-689A-B421-6F831057A0C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5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B78B2-A96E-C43A-A2EB-2BDDC9457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8848E8-144E-592E-6523-3A6A967DE392}"/>
              </a:ext>
            </a:extLst>
          </p:cNvPr>
          <p:cNvSpPr/>
          <p:nvPr/>
        </p:nvSpPr>
        <p:spPr>
          <a:xfrm>
            <a:off x="1302882" y="2898961"/>
            <a:ext cx="4884605" cy="1030616"/>
          </a:xfrm>
          <a:custGeom>
            <a:avLst/>
            <a:gdLst>
              <a:gd name="connsiteX0" fmla="*/ 0 w 4884605"/>
              <a:gd name="connsiteY0" fmla="*/ 171773 h 1030616"/>
              <a:gd name="connsiteX1" fmla="*/ 171773 w 4884605"/>
              <a:gd name="connsiteY1" fmla="*/ 0 h 1030616"/>
              <a:gd name="connsiteX2" fmla="*/ 830227 w 4884605"/>
              <a:gd name="connsiteY2" fmla="*/ 0 h 1030616"/>
              <a:gd name="connsiteX3" fmla="*/ 1443270 w 4884605"/>
              <a:gd name="connsiteY3" fmla="*/ 0 h 1030616"/>
              <a:gd name="connsiteX4" fmla="*/ 1965491 w 4884605"/>
              <a:gd name="connsiteY4" fmla="*/ 0 h 1030616"/>
              <a:gd name="connsiteX5" fmla="*/ 2442303 w 4884605"/>
              <a:gd name="connsiteY5" fmla="*/ 0 h 1030616"/>
              <a:gd name="connsiteX6" fmla="*/ 3055345 w 4884605"/>
              <a:gd name="connsiteY6" fmla="*/ 0 h 1030616"/>
              <a:gd name="connsiteX7" fmla="*/ 3622978 w 4884605"/>
              <a:gd name="connsiteY7" fmla="*/ 0 h 1030616"/>
              <a:gd name="connsiteX8" fmla="*/ 4712832 w 4884605"/>
              <a:gd name="connsiteY8" fmla="*/ 0 h 1030616"/>
              <a:gd name="connsiteX9" fmla="*/ 4884605 w 4884605"/>
              <a:gd name="connsiteY9" fmla="*/ 171773 h 1030616"/>
              <a:gd name="connsiteX10" fmla="*/ 4884605 w 4884605"/>
              <a:gd name="connsiteY10" fmla="*/ 501567 h 1030616"/>
              <a:gd name="connsiteX11" fmla="*/ 4884605 w 4884605"/>
              <a:gd name="connsiteY11" fmla="*/ 858843 h 1030616"/>
              <a:gd name="connsiteX12" fmla="*/ 4712832 w 4884605"/>
              <a:gd name="connsiteY12" fmla="*/ 1030616 h 1030616"/>
              <a:gd name="connsiteX13" fmla="*/ 4236021 w 4884605"/>
              <a:gd name="connsiteY13" fmla="*/ 1030616 h 1030616"/>
              <a:gd name="connsiteX14" fmla="*/ 3804620 w 4884605"/>
              <a:gd name="connsiteY14" fmla="*/ 1030616 h 1030616"/>
              <a:gd name="connsiteX15" fmla="*/ 3373220 w 4884605"/>
              <a:gd name="connsiteY15" fmla="*/ 1030616 h 1030616"/>
              <a:gd name="connsiteX16" fmla="*/ 2941819 w 4884605"/>
              <a:gd name="connsiteY16" fmla="*/ 1030616 h 1030616"/>
              <a:gd name="connsiteX17" fmla="*/ 2465008 w 4884605"/>
              <a:gd name="connsiteY17" fmla="*/ 1030616 h 1030616"/>
              <a:gd name="connsiteX18" fmla="*/ 1851965 w 4884605"/>
              <a:gd name="connsiteY18" fmla="*/ 1030616 h 1030616"/>
              <a:gd name="connsiteX19" fmla="*/ 1375154 w 4884605"/>
              <a:gd name="connsiteY19" fmla="*/ 1030616 h 1030616"/>
              <a:gd name="connsiteX20" fmla="*/ 852932 w 4884605"/>
              <a:gd name="connsiteY20" fmla="*/ 1030616 h 1030616"/>
              <a:gd name="connsiteX21" fmla="*/ 171773 w 4884605"/>
              <a:gd name="connsiteY21" fmla="*/ 1030616 h 1030616"/>
              <a:gd name="connsiteX22" fmla="*/ 0 w 4884605"/>
              <a:gd name="connsiteY22" fmla="*/ 858843 h 1030616"/>
              <a:gd name="connsiteX23" fmla="*/ 0 w 4884605"/>
              <a:gd name="connsiteY23" fmla="*/ 522179 h 1030616"/>
              <a:gd name="connsiteX24" fmla="*/ 0 w 4884605"/>
              <a:gd name="connsiteY24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84605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62460" y="-63792"/>
                  <a:pt x="665567" y="22238"/>
                  <a:pt x="830227" y="0"/>
                </a:cubicBezTo>
                <a:cubicBezTo>
                  <a:pt x="994887" y="-22238"/>
                  <a:pt x="1273954" y="53817"/>
                  <a:pt x="1443270" y="0"/>
                </a:cubicBezTo>
                <a:cubicBezTo>
                  <a:pt x="1612586" y="-53817"/>
                  <a:pt x="1795165" y="11886"/>
                  <a:pt x="1965491" y="0"/>
                </a:cubicBezTo>
                <a:cubicBezTo>
                  <a:pt x="2135817" y="-11886"/>
                  <a:pt x="2330276" y="8041"/>
                  <a:pt x="2442303" y="0"/>
                </a:cubicBezTo>
                <a:cubicBezTo>
                  <a:pt x="2554330" y="-8041"/>
                  <a:pt x="2770137" y="56683"/>
                  <a:pt x="3055345" y="0"/>
                </a:cubicBezTo>
                <a:cubicBezTo>
                  <a:pt x="3340553" y="-56683"/>
                  <a:pt x="3491426" y="55106"/>
                  <a:pt x="3622978" y="0"/>
                </a:cubicBezTo>
                <a:cubicBezTo>
                  <a:pt x="3754530" y="-55106"/>
                  <a:pt x="4284509" y="130295"/>
                  <a:pt x="4712832" y="0"/>
                </a:cubicBezTo>
                <a:cubicBezTo>
                  <a:pt x="4796227" y="23865"/>
                  <a:pt x="4887167" y="61789"/>
                  <a:pt x="4884605" y="171773"/>
                </a:cubicBezTo>
                <a:cubicBezTo>
                  <a:pt x="4901061" y="260906"/>
                  <a:pt x="4879093" y="402069"/>
                  <a:pt x="4884605" y="501567"/>
                </a:cubicBezTo>
                <a:cubicBezTo>
                  <a:pt x="4890117" y="601065"/>
                  <a:pt x="4857636" y="751377"/>
                  <a:pt x="4884605" y="858843"/>
                </a:cubicBezTo>
                <a:cubicBezTo>
                  <a:pt x="4875475" y="945572"/>
                  <a:pt x="4798875" y="1016288"/>
                  <a:pt x="4712832" y="1030616"/>
                </a:cubicBezTo>
                <a:cubicBezTo>
                  <a:pt x="4497541" y="1056900"/>
                  <a:pt x="4404729" y="998226"/>
                  <a:pt x="4236021" y="1030616"/>
                </a:cubicBezTo>
                <a:cubicBezTo>
                  <a:pt x="4067313" y="1063006"/>
                  <a:pt x="3963691" y="1006578"/>
                  <a:pt x="3804620" y="1030616"/>
                </a:cubicBezTo>
                <a:cubicBezTo>
                  <a:pt x="3645549" y="1054654"/>
                  <a:pt x="3490938" y="1028793"/>
                  <a:pt x="3373220" y="1030616"/>
                </a:cubicBezTo>
                <a:cubicBezTo>
                  <a:pt x="3255502" y="1032439"/>
                  <a:pt x="3118316" y="1010935"/>
                  <a:pt x="2941819" y="1030616"/>
                </a:cubicBezTo>
                <a:cubicBezTo>
                  <a:pt x="2765322" y="1050297"/>
                  <a:pt x="2699616" y="977570"/>
                  <a:pt x="2465008" y="1030616"/>
                </a:cubicBezTo>
                <a:cubicBezTo>
                  <a:pt x="2230400" y="1083662"/>
                  <a:pt x="1978917" y="986437"/>
                  <a:pt x="1851965" y="1030616"/>
                </a:cubicBezTo>
                <a:cubicBezTo>
                  <a:pt x="1725013" y="1074795"/>
                  <a:pt x="1508233" y="1016412"/>
                  <a:pt x="1375154" y="1030616"/>
                </a:cubicBezTo>
                <a:cubicBezTo>
                  <a:pt x="1242075" y="1044820"/>
                  <a:pt x="1000000" y="974092"/>
                  <a:pt x="852932" y="1030616"/>
                </a:cubicBezTo>
                <a:cubicBezTo>
                  <a:pt x="705864" y="1087140"/>
                  <a:pt x="485216" y="988607"/>
                  <a:pt x="171773" y="1030616"/>
                </a:cubicBezTo>
                <a:cubicBezTo>
                  <a:pt x="61660" y="1031599"/>
                  <a:pt x="-2576" y="955488"/>
                  <a:pt x="0" y="858843"/>
                </a:cubicBezTo>
                <a:cubicBezTo>
                  <a:pt x="-25781" y="770512"/>
                  <a:pt x="13583" y="636404"/>
                  <a:pt x="0" y="522179"/>
                </a:cubicBezTo>
                <a:cubicBezTo>
                  <a:pt x="-13583" y="407954"/>
                  <a:pt x="26229" y="32127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2A47E-0A97-5A6A-8820-0EAF09174A0D}"/>
              </a:ext>
            </a:extLst>
          </p:cNvPr>
          <p:cNvSpPr txBox="1"/>
          <p:nvPr/>
        </p:nvSpPr>
        <p:spPr>
          <a:xfrm>
            <a:off x="1290850" y="2820121"/>
            <a:ext cx="48846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Replication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Making Data Available Everywhere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3C6E62-6ECB-3B5A-7018-70B8021CD9DD}"/>
              </a:ext>
            </a:extLst>
          </p:cNvPr>
          <p:cNvSpPr txBox="1"/>
          <p:nvPr/>
        </p:nvSpPr>
        <p:spPr>
          <a:xfrm>
            <a:off x="5114498" y="3981631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14F80F6B-9311-A4C7-F614-8E552C59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120" y="3986483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011363-C1CF-E4FB-BDF4-D5803B55B948}"/>
              </a:ext>
            </a:extLst>
          </p:cNvPr>
          <p:cNvSpPr txBox="1"/>
          <p:nvPr/>
        </p:nvSpPr>
        <p:spPr>
          <a:xfrm>
            <a:off x="555308" y="8000144"/>
            <a:ext cx="6088696" cy="8617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🧱 Closing Note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Replication isn’t just copying. It’s designing for resilience, performance, and peace of mind</a:t>
            </a:r>
            <a:endParaRPr lang="en-US" alt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AA29C-D6CF-0A68-7D47-A1E1F63AE655}"/>
              </a:ext>
            </a:extLst>
          </p:cNvPr>
          <p:cNvSpPr txBox="1"/>
          <p:nvPr/>
        </p:nvSpPr>
        <p:spPr>
          <a:xfrm>
            <a:off x="370619" y="329133"/>
            <a:ext cx="48228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🧩 Why Replicate? 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High Availability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Survive machine/region failures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🔌 Disconnected Operation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Keep apps running offline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⚡ Low Latency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Keep data close to users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📈 Scalability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Handle more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CCADC-F2AF-8AD9-01E9-F8FCCD9934BA}"/>
              </a:ext>
            </a:extLst>
          </p:cNvPr>
          <p:cNvSpPr txBox="1"/>
          <p:nvPr/>
        </p:nvSpPr>
        <p:spPr>
          <a:xfrm>
            <a:off x="3221691" y="1592905"/>
            <a:ext cx="397762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🔍 Challenges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Not just copying — must handle: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❗ Node failures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🌐 Network issues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🐞 Bugs &amp; data corruption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🕓 Replication lag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15CA3-5066-9DD4-7139-BD4F4296F278}"/>
              </a:ext>
            </a:extLst>
          </p:cNvPr>
          <p:cNvSpPr txBox="1"/>
          <p:nvPr/>
        </p:nvSpPr>
        <p:spPr>
          <a:xfrm>
            <a:off x="2268791" y="4020441"/>
            <a:ext cx="2346654" cy="373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🏗️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Replication</a:t>
            </a:r>
            <a:r>
              <a:rPr lang="en-US" b="1" dirty="0"/>
              <a:t>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Types</a:t>
            </a:r>
            <a:endParaRPr lang="en-IN" sz="1600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0A516C-65D7-2A72-9977-6A565E0E0DD9}"/>
              </a:ext>
            </a:extLst>
          </p:cNvPr>
          <p:cNvSpPr txBox="1"/>
          <p:nvPr/>
        </p:nvSpPr>
        <p:spPr>
          <a:xfrm>
            <a:off x="385380" y="4468222"/>
            <a:ext cx="305673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🟦 Single-Leader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Writes go to one leader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Followers replicate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Easy, but stale reads possible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4B91D6-BD67-CBC5-BB08-1C040A7DAD7A}"/>
              </a:ext>
            </a:extLst>
          </p:cNvPr>
          <p:cNvSpPr txBox="1"/>
          <p:nvPr/>
        </p:nvSpPr>
        <p:spPr>
          <a:xfrm>
            <a:off x="2551159" y="4471929"/>
            <a:ext cx="2346654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🟨 Multi-Leader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Multiple leaders accept writes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Conflicts need resolution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Good for multi-region writes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441B79-014F-D463-306E-6BC15AFF1AB3}"/>
              </a:ext>
            </a:extLst>
          </p:cNvPr>
          <p:cNvSpPr txBox="1"/>
          <p:nvPr/>
        </p:nvSpPr>
        <p:spPr>
          <a:xfrm>
            <a:off x="4876660" y="4451363"/>
            <a:ext cx="200829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🟧 Leaderless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Write to multiple nodes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Read from many nodes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Needs conflict detection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4AB69C-D04C-B52A-0F8C-1F5CAC325C91}"/>
              </a:ext>
            </a:extLst>
          </p:cNvPr>
          <p:cNvSpPr txBox="1"/>
          <p:nvPr/>
        </p:nvSpPr>
        <p:spPr>
          <a:xfrm>
            <a:off x="174617" y="5499388"/>
            <a:ext cx="49225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🧭 4. Consistency Models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📌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Read-After-Write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See your own write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📌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Monotonic Reads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No time-travel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📌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Consistent Prefix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Replies don’t come before questions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D56675-0BE4-CE65-A787-D4348DFCA775}"/>
              </a:ext>
            </a:extLst>
          </p:cNvPr>
          <p:cNvSpPr txBox="1"/>
          <p:nvPr/>
        </p:nvSpPr>
        <p:spPr>
          <a:xfrm>
            <a:off x="3281681" y="6627950"/>
            <a:ext cx="382349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⚖️ 5. Conflict Resolution </a:t>
            </a:r>
          </a:p>
          <a:p>
            <a:pPr>
              <a:buNone/>
            </a:pP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🔁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Version vectors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Track concurrent writes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🏆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Last Write Wins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Easy, but risky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🛠️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Manual resolution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Needs dev input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CRDTs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Auto-merge friendly data types</a:t>
            </a:r>
          </a:p>
        </p:txBody>
      </p:sp>
      <p:pic>
        <p:nvPicPr>
          <p:cNvPr id="2050" name="Picture 2" descr="File icon">
            <a:extLst>
              <a:ext uri="{FF2B5EF4-FFF2-40B4-BE49-F238E27FC236}">
                <a16:creationId xmlns:a16="http://schemas.microsoft.com/office/drawing/2014/main" id="{45C2B567-5321-0C70-C03D-375C78447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140" y="487580"/>
            <a:ext cx="1143334" cy="114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iculties icon">
            <a:extLst>
              <a:ext uri="{FF2B5EF4-FFF2-40B4-BE49-F238E27FC236}">
                <a16:creationId xmlns:a16="http://schemas.microsoft.com/office/drawing/2014/main" id="{698DB5B2-1B89-9BC0-E632-563947796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74" y="1681466"/>
            <a:ext cx="1106417" cy="110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ile icon">
            <a:extLst>
              <a:ext uri="{FF2B5EF4-FFF2-40B4-BE49-F238E27FC236}">
                <a16:creationId xmlns:a16="http://schemas.microsoft.com/office/drawing/2014/main" id="{A733BAA1-F573-B1A7-093D-EEC0221E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23" y="5526151"/>
            <a:ext cx="895768" cy="8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oxing icon">
            <a:extLst>
              <a:ext uri="{FF2B5EF4-FFF2-40B4-BE49-F238E27FC236}">
                <a16:creationId xmlns:a16="http://schemas.microsoft.com/office/drawing/2014/main" id="{CC8595BF-4A81-A133-C458-2997F2B8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68" y="6811158"/>
            <a:ext cx="1013828" cy="101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54E4CA8-02F3-3DD6-A7C6-93CCAEA04A5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3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A8F00-5C9C-2365-2AF1-EB9438822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F1B81A-203B-644B-47AF-66098BEAEE7B}"/>
              </a:ext>
            </a:extLst>
          </p:cNvPr>
          <p:cNvSpPr/>
          <p:nvPr/>
        </p:nvSpPr>
        <p:spPr>
          <a:xfrm>
            <a:off x="606321" y="7848116"/>
            <a:ext cx="6011047" cy="1030616"/>
          </a:xfrm>
          <a:custGeom>
            <a:avLst/>
            <a:gdLst>
              <a:gd name="connsiteX0" fmla="*/ 0 w 6011047"/>
              <a:gd name="connsiteY0" fmla="*/ 171773 h 1030616"/>
              <a:gd name="connsiteX1" fmla="*/ 171773 w 6011047"/>
              <a:gd name="connsiteY1" fmla="*/ 0 h 1030616"/>
              <a:gd name="connsiteX2" fmla="*/ 851873 w 6011047"/>
              <a:gd name="connsiteY2" fmla="*/ 0 h 1030616"/>
              <a:gd name="connsiteX3" fmla="*/ 1475298 w 6011047"/>
              <a:gd name="connsiteY3" fmla="*/ 0 h 1030616"/>
              <a:gd name="connsiteX4" fmla="*/ 1985373 w 6011047"/>
              <a:gd name="connsiteY4" fmla="*/ 0 h 1030616"/>
              <a:gd name="connsiteX5" fmla="*/ 2438773 w 6011047"/>
              <a:gd name="connsiteY5" fmla="*/ 0 h 1030616"/>
              <a:gd name="connsiteX6" fmla="*/ 3062199 w 6011047"/>
              <a:gd name="connsiteY6" fmla="*/ 0 h 1030616"/>
              <a:gd name="connsiteX7" fmla="*/ 3628949 w 6011047"/>
              <a:gd name="connsiteY7" fmla="*/ 0 h 1030616"/>
              <a:gd name="connsiteX8" fmla="*/ 4309049 w 6011047"/>
              <a:gd name="connsiteY8" fmla="*/ 0 h 1030616"/>
              <a:gd name="connsiteX9" fmla="*/ 4932474 w 6011047"/>
              <a:gd name="connsiteY9" fmla="*/ 0 h 1030616"/>
              <a:gd name="connsiteX10" fmla="*/ 5839274 w 6011047"/>
              <a:gd name="connsiteY10" fmla="*/ 0 h 1030616"/>
              <a:gd name="connsiteX11" fmla="*/ 6011047 w 6011047"/>
              <a:gd name="connsiteY11" fmla="*/ 171773 h 1030616"/>
              <a:gd name="connsiteX12" fmla="*/ 6011047 w 6011047"/>
              <a:gd name="connsiteY12" fmla="*/ 494696 h 1030616"/>
              <a:gd name="connsiteX13" fmla="*/ 6011047 w 6011047"/>
              <a:gd name="connsiteY13" fmla="*/ 858843 h 1030616"/>
              <a:gd name="connsiteX14" fmla="*/ 5839274 w 6011047"/>
              <a:gd name="connsiteY14" fmla="*/ 1030616 h 1030616"/>
              <a:gd name="connsiteX15" fmla="*/ 5159174 w 6011047"/>
              <a:gd name="connsiteY15" fmla="*/ 1030616 h 1030616"/>
              <a:gd name="connsiteX16" fmla="*/ 4762449 w 6011047"/>
              <a:gd name="connsiteY16" fmla="*/ 1030616 h 1030616"/>
              <a:gd name="connsiteX17" fmla="*/ 4309049 w 6011047"/>
              <a:gd name="connsiteY17" fmla="*/ 1030616 h 1030616"/>
              <a:gd name="connsiteX18" fmla="*/ 3685624 w 6011047"/>
              <a:gd name="connsiteY18" fmla="*/ 1030616 h 1030616"/>
              <a:gd name="connsiteX19" fmla="*/ 3232224 w 6011047"/>
              <a:gd name="connsiteY19" fmla="*/ 1030616 h 1030616"/>
              <a:gd name="connsiteX20" fmla="*/ 2722148 w 6011047"/>
              <a:gd name="connsiteY20" fmla="*/ 1030616 h 1030616"/>
              <a:gd name="connsiteX21" fmla="*/ 2268748 w 6011047"/>
              <a:gd name="connsiteY21" fmla="*/ 1030616 h 1030616"/>
              <a:gd name="connsiteX22" fmla="*/ 1701998 w 6011047"/>
              <a:gd name="connsiteY22" fmla="*/ 1030616 h 1030616"/>
              <a:gd name="connsiteX23" fmla="*/ 1305273 w 6011047"/>
              <a:gd name="connsiteY23" fmla="*/ 1030616 h 1030616"/>
              <a:gd name="connsiteX24" fmla="*/ 738523 w 6011047"/>
              <a:gd name="connsiteY24" fmla="*/ 1030616 h 1030616"/>
              <a:gd name="connsiteX25" fmla="*/ 171773 w 6011047"/>
              <a:gd name="connsiteY25" fmla="*/ 1030616 h 1030616"/>
              <a:gd name="connsiteX26" fmla="*/ 0 w 6011047"/>
              <a:gd name="connsiteY26" fmla="*/ 858843 h 1030616"/>
              <a:gd name="connsiteX27" fmla="*/ 0 w 6011047"/>
              <a:gd name="connsiteY27" fmla="*/ 501567 h 1030616"/>
              <a:gd name="connsiteX28" fmla="*/ 0 w 6011047"/>
              <a:gd name="connsiteY28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11047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44035" y="-30810"/>
                  <a:pt x="671152" y="55793"/>
                  <a:pt x="851873" y="0"/>
                </a:cubicBezTo>
                <a:cubicBezTo>
                  <a:pt x="1032594" y="-55793"/>
                  <a:pt x="1207540" y="68906"/>
                  <a:pt x="1475298" y="0"/>
                </a:cubicBezTo>
                <a:cubicBezTo>
                  <a:pt x="1743057" y="-68906"/>
                  <a:pt x="1863488" y="46877"/>
                  <a:pt x="1985373" y="0"/>
                </a:cubicBezTo>
                <a:cubicBezTo>
                  <a:pt x="2107258" y="-46877"/>
                  <a:pt x="2343432" y="33695"/>
                  <a:pt x="2438773" y="0"/>
                </a:cubicBezTo>
                <a:cubicBezTo>
                  <a:pt x="2534114" y="-33695"/>
                  <a:pt x="2826855" y="49778"/>
                  <a:pt x="3062199" y="0"/>
                </a:cubicBezTo>
                <a:cubicBezTo>
                  <a:pt x="3297543" y="-49778"/>
                  <a:pt x="3438661" y="30818"/>
                  <a:pt x="3628949" y="0"/>
                </a:cubicBezTo>
                <a:cubicBezTo>
                  <a:pt x="3819237" y="-30818"/>
                  <a:pt x="4143450" y="70709"/>
                  <a:pt x="4309049" y="0"/>
                </a:cubicBezTo>
                <a:cubicBezTo>
                  <a:pt x="4474648" y="-70709"/>
                  <a:pt x="4784148" y="8276"/>
                  <a:pt x="4932474" y="0"/>
                </a:cubicBezTo>
                <a:cubicBezTo>
                  <a:pt x="5080800" y="-8276"/>
                  <a:pt x="5422982" y="88275"/>
                  <a:pt x="5839274" y="0"/>
                </a:cubicBezTo>
                <a:cubicBezTo>
                  <a:pt x="5910491" y="-3680"/>
                  <a:pt x="6036172" y="68290"/>
                  <a:pt x="6011047" y="171773"/>
                </a:cubicBezTo>
                <a:cubicBezTo>
                  <a:pt x="6014370" y="267248"/>
                  <a:pt x="5986326" y="396377"/>
                  <a:pt x="6011047" y="494696"/>
                </a:cubicBezTo>
                <a:cubicBezTo>
                  <a:pt x="6035768" y="593015"/>
                  <a:pt x="5970072" y="698697"/>
                  <a:pt x="6011047" y="858843"/>
                </a:cubicBezTo>
                <a:cubicBezTo>
                  <a:pt x="6025991" y="929576"/>
                  <a:pt x="5955507" y="1028614"/>
                  <a:pt x="5839274" y="1030616"/>
                </a:cubicBezTo>
                <a:cubicBezTo>
                  <a:pt x="5525631" y="1079042"/>
                  <a:pt x="5451814" y="1005789"/>
                  <a:pt x="5159174" y="1030616"/>
                </a:cubicBezTo>
                <a:cubicBezTo>
                  <a:pt x="4866534" y="1055443"/>
                  <a:pt x="4895597" y="995161"/>
                  <a:pt x="4762449" y="1030616"/>
                </a:cubicBezTo>
                <a:cubicBezTo>
                  <a:pt x="4629301" y="1066071"/>
                  <a:pt x="4402077" y="986984"/>
                  <a:pt x="4309049" y="1030616"/>
                </a:cubicBezTo>
                <a:cubicBezTo>
                  <a:pt x="4216021" y="1074248"/>
                  <a:pt x="3908297" y="1022258"/>
                  <a:pt x="3685624" y="1030616"/>
                </a:cubicBezTo>
                <a:cubicBezTo>
                  <a:pt x="3462951" y="1038974"/>
                  <a:pt x="3429831" y="1003669"/>
                  <a:pt x="3232224" y="1030616"/>
                </a:cubicBezTo>
                <a:cubicBezTo>
                  <a:pt x="3034617" y="1057563"/>
                  <a:pt x="2827110" y="996568"/>
                  <a:pt x="2722148" y="1030616"/>
                </a:cubicBezTo>
                <a:cubicBezTo>
                  <a:pt x="2617186" y="1064664"/>
                  <a:pt x="2377418" y="984886"/>
                  <a:pt x="2268748" y="1030616"/>
                </a:cubicBezTo>
                <a:cubicBezTo>
                  <a:pt x="2160078" y="1076346"/>
                  <a:pt x="1827602" y="1005892"/>
                  <a:pt x="1701998" y="1030616"/>
                </a:cubicBezTo>
                <a:cubicBezTo>
                  <a:pt x="1576394" y="1055340"/>
                  <a:pt x="1472754" y="1023915"/>
                  <a:pt x="1305273" y="1030616"/>
                </a:cubicBezTo>
                <a:cubicBezTo>
                  <a:pt x="1137792" y="1037317"/>
                  <a:pt x="949848" y="993630"/>
                  <a:pt x="738523" y="1030616"/>
                </a:cubicBezTo>
                <a:cubicBezTo>
                  <a:pt x="527198" y="1067602"/>
                  <a:pt x="398783" y="968642"/>
                  <a:pt x="171773" y="1030616"/>
                </a:cubicBezTo>
                <a:cubicBezTo>
                  <a:pt x="99397" y="1020830"/>
                  <a:pt x="-13644" y="942957"/>
                  <a:pt x="0" y="858843"/>
                </a:cubicBezTo>
                <a:cubicBezTo>
                  <a:pt x="-5979" y="755313"/>
                  <a:pt x="14859" y="600671"/>
                  <a:pt x="0" y="501567"/>
                </a:cubicBezTo>
                <a:cubicBezTo>
                  <a:pt x="-14859" y="402463"/>
                  <a:pt x="32639" y="328749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1C8FD-07A0-0506-9494-A8D64FD84591}"/>
              </a:ext>
            </a:extLst>
          </p:cNvPr>
          <p:cNvSpPr txBox="1"/>
          <p:nvPr/>
        </p:nvSpPr>
        <p:spPr>
          <a:xfrm>
            <a:off x="675095" y="7824052"/>
            <a:ext cx="5873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Encoding</a:t>
            </a:r>
            <a:r>
              <a:rPr lang="en-IN" sz="40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&amp;</a:t>
            </a:r>
            <a:r>
              <a:rPr lang="en-IN" sz="40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Evolution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How data flows?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A31EA3-F532-B24B-CB89-168F8A49A5FC}"/>
              </a:ext>
            </a:extLst>
          </p:cNvPr>
          <p:cNvSpPr txBox="1"/>
          <p:nvPr/>
        </p:nvSpPr>
        <p:spPr>
          <a:xfrm>
            <a:off x="5406829" y="843405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19551020-C735-F23C-92F0-DE9EE0EB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451" y="843891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1FF2F-5238-26CB-F2DE-B26F93BC04AF}"/>
              </a:ext>
            </a:extLst>
          </p:cNvPr>
          <p:cNvSpPr txBox="1"/>
          <p:nvPr/>
        </p:nvSpPr>
        <p:spPr>
          <a:xfrm>
            <a:off x="301378" y="592745"/>
            <a:ext cx="49530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1️⃣ Why Encoding Matters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Converts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structures → bytes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(for network or disk)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Influences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performance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compatibility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application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design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Key for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evolvability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(changing systems safely over time)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5B359-1F58-7D23-B487-FA8DBD9BD098}"/>
              </a:ext>
            </a:extLst>
          </p:cNvPr>
          <p:cNvSpPr txBox="1"/>
          <p:nvPr/>
        </p:nvSpPr>
        <p:spPr>
          <a:xfrm>
            <a:off x="2128002" y="1925207"/>
            <a:ext cx="5071311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2️⃣ Rolling Upgrades Need Compatibility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Deploy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new versions gradually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(rolling upgrades).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Old and new systems must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understand each other’s data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Goal:</a:t>
            </a:r>
          </a:p>
          <a:p>
            <a:pPr lvl="1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Backward compatibility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(new reads old)</a:t>
            </a:r>
          </a:p>
          <a:p>
            <a:pPr lvl="1"/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Forward compatibility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(old reads new)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0232D6-586B-A3B8-96FD-32B6878A7FB1}"/>
              </a:ext>
            </a:extLst>
          </p:cNvPr>
          <p:cNvGraphicFramePr>
            <a:graphicFrameLocks noGrp="1"/>
          </p:cNvGraphicFramePr>
          <p:nvPr/>
        </p:nvGraphicFramePr>
        <p:xfrm>
          <a:off x="301378" y="4034217"/>
          <a:ext cx="5071312" cy="1767955"/>
        </p:xfrm>
        <a:graphic>
          <a:graphicData uri="http://schemas.openxmlformats.org/drawingml/2006/table">
            <a:tbl>
              <a:tblPr/>
              <a:tblGrid>
                <a:gridCol w="1310612">
                  <a:extLst>
                    <a:ext uri="{9D8B030D-6E8A-4147-A177-3AD203B41FA5}">
                      <a16:colId xmlns:a16="http://schemas.microsoft.com/office/drawing/2014/main" val="1287111622"/>
                    </a:ext>
                  </a:extLst>
                </a:gridCol>
                <a:gridCol w="1538067">
                  <a:extLst>
                    <a:ext uri="{9D8B030D-6E8A-4147-A177-3AD203B41FA5}">
                      <a16:colId xmlns:a16="http://schemas.microsoft.com/office/drawing/2014/main" val="4056776381"/>
                    </a:ext>
                  </a:extLst>
                </a:gridCol>
                <a:gridCol w="2222633">
                  <a:extLst>
                    <a:ext uri="{9D8B030D-6E8A-4147-A177-3AD203B41FA5}">
                      <a16:colId xmlns:a16="http://schemas.microsoft.com/office/drawing/2014/main" val="2018598666"/>
                    </a:ext>
                  </a:extLst>
                </a:gridCol>
              </a:tblGrid>
              <a:tr h="211366">
                <a:tc>
                  <a:txBody>
                    <a:bodyPr/>
                    <a:lstStyle/>
                    <a:p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Cons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695622"/>
                  </a:ext>
                </a:extLst>
              </a:tr>
              <a:tr h="348133">
                <a:tc>
                  <a:txBody>
                    <a:bodyPr/>
                    <a:lstStyle/>
                    <a:p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🔤 Language-Specific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Easy to implement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Tied to language, </a:t>
                      </a:r>
                    </a:p>
                    <a:p>
                      <a:r>
                        <a:rPr lang="en-US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poor compatibility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998810"/>
                  </a:ext>
                </a:extLst>
              </a:tr>
              <a:tr h="487795">
                <a:tc>
                  <a:txBody>
                    <a:bodyPr/>
                    <a:lstStyle/>
                    <a:p>
                      <a:pPr marL="0" algn="l" defTabSz="719907" rtl="0" eaLnBrk="1" latinLnBrk="0" hangingPunct="1"/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📄 Text (JSON, XML, CSV)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Human-readable, flexible schema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Loose types, verbose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601607"/>
                  </a:ext>
                </a:extLst>
              </a:tr>
              <a:tr h="348133">
                <a:tc>
                  <a:txBody>
                    <a:bodyPr/>
                    <a:lstStyle/>
                    <a:p>
                      <a:pPr marL="0" algn="l" defTabSz="719907" rtl="0" eaLnBrk="1" latinLnBrk="0" hangingPunct="1"/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📦 Binary (Avro, </a:t>
                      </a:r>
                      <a:r>
                        <a:rPr lang="en-IN" sz="1100" b="1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ProtoBuf</a:t>
                      </a:r>
                      <a:r>
                        <a:rPr lang="en-IN" sz="11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719907" rtl="0" eaLnBrk="1" latinLnBrk="0" hangingPunct="1"/>
                      <a:r>
                        <a:rPr lang="en-US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Compact, </a:t>
                      </a:r>
                    </a:p>
                    <a:p>
                      <a:pPr marL="0" algn="l" defTabSz="719907" rtl="0" eaLnBrk="1" latinLnBrk="0" hangingPunct="1"/>
                      <a:r>
                        <a:rPr lang="en-US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strict schema, </a:t>
                      </a:r>
                    </a:p>
                    <a:p>
                      <a:pPr marL="0" algn="l" defTabSz="719907" rtl="0" eaLnBrk="1" latinLnBrk="0" hangingPunct="1"/>
                      <a:r>
                        <a:rPr lang="en-US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good for APIs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719907" rtl="0" eaLnBrk="1" latinLnBrk="0" hangingPunct="1"/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MV Boli" panose="02000500030200090000" pitchFamily="2" charset="0"/>
                          <a:ea typeface="+mn-ea"/>
                          <a:cs typeface="MV Boli" panose="02000500030200090000" pitchFamily="2" charset="0"/>
                        </a:rPr>
                        <a:t>Not human-readable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2658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741DC3-E88C-15B5-FC9E-7731A5CCB263}"/>
              </a:ext>
            </a:extLst>
          </p:cNvPr>
          <p:cNvSpPr txBox="1"/>
          <p:nvPr/>
        </p:nvSpPr>
        <p:spPr>
          <a:xfrm>
            <a:off x="2799565" y="5996184"/>
            <a:ext cx="43997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4️⃣ Where Encoding Matters (Dataflow)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📚 Database: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Encode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store → decode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🌐 APIs: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Encode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request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decode/encode response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📩 Events: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Messages sent between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1F4E9-8FEA-2C9A-C2A8-85670D37F481}"/>
              </a:ext>
            </a:extLst>
          </p:cNvPr>
          <p:cNvSpPr txBox="1"/>
          <p:nvPr/>
        </p:nvSpPr>
        <p:spPr>
          <a:xfrm>
            <a:off x="301378" y="3627377"/>
            <a:ext cx="35974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3️⃣ Encoding Types &amp; Trade-offs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C8BF4-0EA0-A28B-4A13-E022C2AEBA5D}"/>
              </a:ext>
            </a:extLst>
          </p:cNvPr>
          <p:cNvSpPr txBox="1"/>
          <p:nvPr/>
        </p:nvSpPr>
        <p:spPr>
          <a:xfrm>
            <a:off x="348199" y="7145904"/>
            <a:ext cx="6502914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✅ Final Nugget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V Boli" panose="02000500030200090000" pitchFamily="2" charset="0"/>
                <a:cs typeface="MV Boli" panose="02000500030200090000" pitchFamily="2" charset="0"/>
              </a:rPr>
              <a:t>Design for compatibility from Day 1 and make evolution painless</a:t>
            </a:r>
          </a:p>
        </p:txBody>
      </p:sp>
      <p:pic>
        <p:nvPicPr>
          <p:cNvPr id="1028" name="Picture 4" descr="Encoding icon">
            <a:extLst>
              <a:ext uri="{FF2B5EF4-FFF2-40B4-BE49-F238E27FC236}">
                <a16:creationId xmlns:a16="http://schemas.microsoft.com/office/drawing/2014/main" id="{52BB4ACD-91FB-51F1-7E4F-2AA61B5F4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16" y="721894"/>
            <a:ext cx="804002" cy="8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lete icon">
            <a:extLst>
              <a:ext uri="{FF2B5EF4-FFF2-40B4-BE49-F238E27FC236}">
                <a16:creationId xmlns:a16="http://schemas.microsoft.com/office/drawing/2014/main" id="{3A68F384-C8E2-31CA-DFC7-83476D911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1" y="2183280"/>
            <a:ext cx="1135950" cy="113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Libra icon">
            <a:extLst>
              <a:ext uri="{FF2B5EF4-FFF2-40B4-BE49-F238E27FC236}">
                <a16:creationId xmlns:a16="http://schemas.microsoft.com/office/drawing/2014/main" id="{A901E818-7A6C-0C79-16FC-E07E1C16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670" y="4366694"/>
            <a:ext cx="789922" cy="78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lowchart icon">
            <a:extLst>
              <a:ext uri="{FF2B5EF4-FFF2-40B4-BE49-F238E27FC236}">
                <a16:creationId xmlns:a16="http://schemas.microsoft.com/office/drawing/2014/main" id="{0CF393F8-D2EB-D3E5-9246-F73DF5C8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35" y="6068275"/>
            <a:ext cx="933036" cy="9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E9DF82E-1837-0407-4111-8DD11F4B384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95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38717-5883-C2D3-C50F-9AF1BC521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9EB04D-3B6F-4FF6-48C1-B0A7BE841AFE}"/>
              </a:ext>
            </a:extLst>
          </p:cNvPr>
          <p:cNvSpPr/>
          <p:nvPr/>
        </p:nvSpPr>
        <p:spPr>
          <a:xfrm>
            <a:off x="668565" y="2698600"/>
            <a:ext cx="5739063" cy="1030616"/>
          </a:xfrm>
          <a:custGeom>
            <a:avLst/>
            <a:gdLst>
              <a:gd name="connsiteX0" fmla="*/ 0 w 5739063"/>
              <a:gd name="connsiteY0" fmla="*/ 171773 h 1030616"/>
              <a:gd name="connsiteX1" fmla="*/ 171773 w 5739063"/>
              <a:gd name="connsiteY1" fmla="*/ 0 h 1030616"/>
              <a:gd name="connsiteX2" fmla="*/ 879185 w 5739063"/>
              <a:gd name="connsiteY2" fmla="*/ 0 h 1030616"/>
              <a:gd name="connsiteX3" fmla="*/ 1532642 w 5739063"/>
              <a:gd name="connsiteY3" fmla="*/ 0 h 1030616"/>
              <a:gd name="connsiteX4" fmla="*/ 2078189 w 5739063"/>
              <a:gd name="connsiteY4" fmla="*/ 0 h 1030616"/>
              <a:gd name="connsiteX5" fmla="*/ 2569781 w 5739063"/>
              <a:gd name="connsiteY5" fmla="*/ 0 h 1030616"/>
              <a:gd name="connsiteX6" fmla="*/ 3223238 w 5739063"/>
              <a:gd name="connsiteY6" fmla="*/ 0 h 1030616"/>
              <a:gd name="connsiteX7" fmla="*/ 3822740 w 5739063"/>
              <a:gd name="connsiteY7" fmla="*/ 0 h 1030616"/>
              <a:gd name="connsiteX8" fmla="*/ 4530152 w 5739063"/>
              <a:gd name="connsiteY8" fmla="*/ 0 h 1030616"/>
              <a:gd name="connsiteX9" fmla="*/ 5567290 w 5739063"/>
              <a:gd name="connsiteY9" fmla="*/ 0 h 1030616"/>
              <a:gd name="connsiteX10" fmla="*/ 5739063 w 5739063"/>
              <a:gd name="connsiteY10" fmla="*/ 171773 h 1030616"/>
              <a:gd name="connsiteX11" fmla="*/ 5739063 w 5739063"/>
              <a:gd name="connsiteY11" fmla="*/ 501567 h 1030616"/>
              <a:gd name="connsiteX12" fmla="*/ 5739063 w 5739063"/>
              <a:gd name="connsiteY12" fmla="*/ 858843 h 1030616"/>
              <a:gd name="connsiteX13" fmla="*/ 5567290 w 5739063"/>
              <a:gd name="connsiteY13" fmla="*/ 1030616 h 1030616"/>
              <a:gd name="connsiteX14" fmla="*/ 5075698 w 5739063"/>
              <a:gd name="connsiteY14" fmla="*/ 1030616 h 1030616"/>
              <a:gd name="connsiteX15" fmla="*/ 4638062 w 5739063"/>
              <a:gd name="connsiteY15" fmla="*/ 1030616 h 1030616"/>
              <a:gd name="connsiteX16" fmla="*/ 4200426 w 5739063"/>
              <a:gd name="connsiteY16" fmla="*/ 1030616 h 1030616"/>
              <a:gd name="connsiteX17" fmla="*/ 3708834 w 5739063"/>
              <a:gd name="connsiteY17" fmla="*/ 1030616 h 1030616"/>
              <a:gd name="connsiteX18" fmla="*/ 3055377 w 5739063"/>
              <a:gd name="connsiteY18" fmla="*/ 1030616 h 1030616"/>
              <a:gd name="connsiteX19" fmla="*/ 2563786 w 5739063"/>
              <a:gd name="connsiteY19" fmla="*/ 1030616 h 1030616"/>
              <a:gd name="connsiteX20" fmla="*/ 2018239 w 5739063"/>
              <a:gd name="connsiteY20" fmla="*/ 1030616 h 1030616"/>
              <a:gd name="connsiteX21" fmla="*/ 1526647 w 5739063"/>
              <a:gd name="connsiteY21" fmla="*/ 1030616 h 1030616"/>
              <a:gd name="connsiteX22" fmla="*/ 927145 w 5739063"/>
              <a:gd name="connsiteY22" fmla="*/ 1030616 h 1030616"/>
              <a:gd name="connsiteX23" fmla="*/ 171773 w 5739063"/>
              <a:gd name="connsiteY23" fmla="*/ 1030616 h 1030616"/>
              <a:gd name="connsiteX24" fmla="*/ 0 w 5739063"/>
              <a:gd name="connsiteY24" fmla="*/ 858843 h 1030616"/>
              <a:gd name="connsiteX25" fmla="*/ 0 w 5739063"/>
              <a:gd name="connsiteY25" fmla="*/ 515308 h 1030616"/>
              <a:gd name="connsiteX26" fmla="*/ 0 w 5739063"/>
              <a:gd name="connsiteY26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39063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86751" y="-44310"/>
                  <a:pt x="638029" y="17593"/>
                  <a:pt x="879185" y="0"/>
                </a:cubicBezTo>
                <a:cubicBezTo>
                  <a:pt x="1120341" y="-17593"/>
                  <a:pt x="1347632" y="54910"/>
                  <a:pt x="1532642" y="0"/>
                </a:cubicBezTo>
                <a:cubicBezTo>
                  <a:pt x="1717652" y="-54910"/>
                  <a:pt x="1818946" y="16571"/>
                  <a:pt x="2078189" y="0"/>
                </a:cubicBezTo>
                <a:cubicBezTo>
                  <a:pt x="2337432" y="-16571"/>
                  <a:pt x="2331171" y="12557"/>
                  <a:pt x="2569781" y="0"/>
                </a:cubicBezTo>
                <a:cubicBezTo>
                  <a:pt x="2808391" y="-12557"/>
                  <a:pt x="2936020" y="20694"/>
                  <a:pt x="3223238" y="0"/>
                </a:cubicBezTo>
                <a:cubicBezTo>
                  <a:pt x="3510456" y="-20694"/>
                  <a:pt x="3674508" y="48392"/>
                  <a:pt x="3822740" y="0"/>
                </a:cubicBezTo>
                <a:cubicBezTo>
                  <a:pt x="3970972" y="-48392"/>
                  <a:pt x="4247488" y="65316"/>
                  <a:pt x="4530152" y="0"/>
                </a:cubicBezTo>
                <a:cubicBezTo>
                  <a:pt x="4812816" y="-65316"/>
                  <a:pt x="5121266" y="44530"/>
                  <a:pt x="5567290" y="0"/>
                </a:cubicBezTo>
                <a:cubicBezTo>
                  <a:pt x="5646977" y="5098"/>
                  <a:pt x="5726308" y="83385"/>
                  <a:pt x="5739063" y="171773"/>
                </a:cubicBezTo>
                <a:cubicBezTo>
                  <a:pt x="5760156" y="322566"/>
                  <a:pt x="5735227" y="340993"/>
                  <a:pt x="5739063" y="501567"/>
                </a:cubicBezTo>
                <a:cubicBezTo>
                  <a:pt x="5742899" y="662141"/>
                  <a:pt x="5706235" y="700675"/>
                  <a:pt x="5739063" y="858843"/>
                </a:cubicBezTo>
                <a:cubicBezTo>
                  <a:pt x="5737642" y="950467"/>
                  <a:pt x="5649538" y="1014639"/>
                  <a:pt x="5567290" y="1030616"/>
                </a:cubicBezTo>
                <a:cubicBezTo>
                  <a:pt x="5331628" y="1056508"/>
                  <a:pt x="5261276" y="994555"/>
                  <a:pt x="5075698" y="1030616"/>
                </a:cubicBezTo>
                <a:cubicBezTo>
                  <a:pt x="4890120" y="1066677"/>
                  <a:pt x="4790503" y="1004843"/>
                  <a:pt x="4638062" y="1030616"/>
                </a:cubicBezTo>
                <a:cubicBezTo>
                  <a:pt x="4485621" y="1056389"/>
                  <a:pt x="4326229" y="1014246"/>
                  <a:pt x="4200426" y="1030616"/>
                </a:cubicBezTo>
                <a:cubicBezTo>
                  <a:pt x="4074623" y="1046986"/>
                  <a:pt x="3846709" y="1024392"/>
                  <a:pt x="3708834" y="1030616"/>
                </a:cubicBezTo>
                <a:cubicBezTo>
                  <a:pt x="3570959" y="1036840"/>
                  <a:pt x="3301655" y="996929"/>
                  <a:pt x="3055377" y="1030616"/>
                </a:cubicBezTo>
                <a:cubicBezTo>
                  <a:pt x="2809099" y="1064303"/>
                  <a:pt x="2712239" y="995614"/>
                  <a:pt x="2563786" y="1030616"/>
                </a:cubicBezTo>
                <a:cubicBezTo>
                  <a:pt x="2415333" y="1065618"/>
                  <a:pt x="2259666" y="1010276"/>
                  <a:pt x="2018239" y="1030616"/>
                </a:cubicBezTo>
                <a:cubicBezTo>
                  <a:pt x="1776812" y="1050956"/>
                  <a:pt x="1667983" y="972814"/>
                  <a:pt x="1526647" y="1030616"/>
                </a:cubicBezTo>
                <a:cubicBezTo>
                  <a:pt x="1385311" y="1088418"/>
                  <a:pt x="1122317" y="1015636"/>
                  <a:pt x="927145" y="1030616"/>
                </a:cubicBezTo>
                <a:cubicBezTo>
                  <a:pt x="731973" y="1045596"/>
                  <a:pt x="414506" y="982615"/>
                  <a:pt x="171773" y="1030616"/>
                </a:cubicBezTo>
                <a:cubicBezTo>
                  <a:pt x="96253" y="1033404"/>
                  <a:pt x="3277" y="958536"/>
                  <a:pt x="0" y="858843"/>
                </a:cubicBezTo>
                <a:cubicBezTo>
                  <a:pt x="-35897" y="783131"/>
                  <a:pt x="34997" y="638515"/>
                  <a:pt x="0" y="515308"/>
                </a:cubicBezTo>
                <a:cubicBezTo>
                  <a:pt x="-34997" y="392101"/>
                  <a:pt x="24188" y="31894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B0000E-2503-5FAE-4B19-6A2D1FC54F46}"/>
              </a:ext>
            </a:extLst>
          </p:cNvPr>
          <p:cNvSpPr txBox="1"/>
          <p:nvPr/>
        </p:nvSpPr>
        <p:spPr>
          <a:xfrm>
            <a:off x="945530" y="2674495"/>
            <a:ext cx="533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Storage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&amp;</a:t>
            </a:r>
            <a:r>
              <a:rPr lang="en-IN" sz="40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Retrieval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How Databases work?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691E04-B91B-A60F-2CCB-72E80BA6BD0D}"/>
              </a:ext>
            </a:extLst>
          </p:cNvPr>
          <p:cNvSpPr txBox="1"/>
          <p:nvPr/>
        </p:nvSpPr>
        <p:spPr>
          <a:xfrm>
            <a:off x="5334639" y="3284542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D24315F9-0DA8-19DD-2BF2-8242E1C0A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61" y="3289394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30A2F9-129B-0C6D-0E0A-44654B7D81DF}"/>
              </a:ext>
            </a:extLst>
          </p:cNvPr>
          <p:cNvSpPr txBox="1"/>
          <p:nvPr/>
        </p:nvSpPr>
        <p:spPr>
          <a:xfrm>
            <a:off x="653355" y="252281"/>
            <a:ext cx="425823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📍 OLTP vs OLAP 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OLTP = Fast small reads/writes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Indexed access (Primary / Secondary)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Handles user-facing apps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Uses B-Trees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e.g. Shopping cart updates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OLAP = Complex analytical queries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Scans large data volumes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Columnar storage + compression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Used in reporting, BI tools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e.g. Sales dashboard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0A69F-F829-CD28-16B7-012444931CE2}"/>
              </a:ext>
            </a:extLst>
          </p:cNvPr>
          <p:cNvSpPr txBox="1"/>
          <p:nvPr/>
        </p:nvSpPr>
        <p:spPr>
          <a:xfrm>
            <a:off x="821925" y="5393133"/>
            <a:ext cx="337485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📂 Storage Engines 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Log-Structured Storage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Append-only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High write throughput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🧱 Examples: LSM Trees,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SSTables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RocksDB</a:t>
            </a:r>
            <a:endParaRPr lang="en-IN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🔁 Deletes handled by compaction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Update-in-Place Storage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Overwrites fixed-size pages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Better read latency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📘 B-Trees dominate relational DBs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👉 Use case decides the engine choice!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FFF65-3338-3633-DD63-5E46221A4EAF}"/>
              </a:ext>
            </a:extLst>
          </p:cNvPr>
          <p:cNvSpPr txBox="1"/>
          <p:nvPr/>
        </p:nvSpPr>
        <p:spPr>
          <a:xfrm>
            <a:off x="4136497" y="3866412"/>
            <a:ext cx="31711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🗺️ Index Types</a:t>
            </a:r>
          </a:p>
          <a:p>
            <a:pPr>
              <a:buNone/>
            </a:pP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Multidimensional Indexes (R-Trees)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For spatial queries (e.g.,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lat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-long)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🗺️ "Find all stores near me"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Full-Text Search Index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Finds docs by keywords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📚 Used in blogs, articles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Vector Search (Semantic)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🤖 For similarity search (AI/ML)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Compares high-dimensional vectors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"Find docs like this one"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491FA-82C6-672C-918D-0E778F2F0B78}"/>
              </a:ext>
            </a:extLst>
          </p:cNvPr>
          <p:cNvSpPr txBox="1"/>
          <p:nvPr/>
        </p:nvSpPr>
        <p:spPr>
          <a:xfrm>
            <a:off x="1623203" y="7578347"/>
            <a:ext cx="51471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💡 Developer Wisdom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🔧 Understand storage = Better tuning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🛠️ Choose DB based on read/write pattern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📚 Now you can decode DB docs with confidence!</a:t>
            </a:r>
          </a:p>
        </p:txBody>
      </p:sp>
      <p:pic>
        <p:nvPicPr>
          <p:cNvPr id="18" name="Picture 6" descr="Credit card machine icon">
            <a:extLst>
              <a:ext uri="{FF2B5EF4-FFF2-40B4-BE49-F238E27FC236}">
                <a16:creationId xmlns:a16="http://schemas.microsoft.com/office/drawing/2014/main" id="{1BE74FA1-0516-D361-1456-0ECBAC48C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20" y="520197"/>
            <a:ext cx="725070" cy="7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ashboard icon">
            <a:extLst>
              <a:ext uri="{FF2B5EF4-FFF2-40B4-BE49-F238E27FC236}">
                <a16:creationId xmlns:a16="http://schemas.microsoft.com/office/drawing/2014/main" id="{F5AB4060-1E26-ED9E-54E8-74E483AF0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00" y="1680566"/>
            <a:ext cx="941547" cy="9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r chart icon">
            <a:extLst>
              <a:ext uri="{FF2B5EF4-FFF2-40B4-BE49-F238E27FC236}">
                <a16:creationId xmlns:a16="http://schemas.microsoft.com/office/drawing/2014/main" id="{E2098992-B031-F6F8-B9D5-B6D18C4B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6" y="4255300"/>
            <a:ext cx="685508" cy="68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arch icon">
            <a:extLst>
              <a:ext uri="{FF2B5EF4-FFF2-40B4-BE49-F238E27FC236}">
                <a16:creationId xmlns:a16="http://schemas.microsoft.com/office/drawing/2014/main" id="{EC92CD69-39F2-981D-EA46-AAD0A693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8" y="4255300"/>
            <a:ext cx="685508" cy="68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arch icon">
            <a:extLst>
              <a:ext uri="{FF2B5EF4-FFF2-40B4-BE49-F238E27FC236}">
                <a16:creationId xmlns:a16="http://schemas.microsoft.com/office/drawing/2014/main" id="{A525454A-F5DC-A764-687C-E96BACF5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61" y="4255300"/>
            <a:ext cx="685509" cy="68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Database icon">
            <a:extLst>
              <a:ext uri="{FF2B5EF4-FFF2-40B4-BE49-F238E27FC236}">
                <a16:creationId xmlns:a16="http://schemas.microsoft.com/office/drawing/2014/main" id="{A5F1E0AC-6DC4-CF3D-0D6B-FAA24CD70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78" y="6376544"/>
            <a:ext cx="842403" cy="8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oad icon">
            <a:extLst>
              <a:ext uri="{FF2B5EF4-FFF2-40B4-BE49-F238E27FC236}">
                <a16:creationId xmlns:a16="http://schemas.microsoft.com/office/drawing/2014/main" id="{EF41FEC9-9D07-4A65-A177-62B382C3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47" y="6376543"/>
            <a:ext cx="842404" cy="84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reative brain icon">
            <a:extLst>
              <a:ext uri="{FF2B5EF4-FFF2-40B4-BE49-F238E27FC236}">
                <a16:creationId xmlns:a16="http://schemas.microsoft.com/office/drawing/2014/main" id="{C3FA2BA6-1435-BBAF-687E-474F66B2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19" y="7823258"/>
            <a:ext cx="832307" cy="83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5D2526E-8308-89AF-FBCA-17CAC1520808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8DF7F-B19A-E3CC-EC8F-78E119A68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28DB7A-06E2-F9EB-B4EF-52144A33913C}"/>
              </a:ext>
            </a:extLst>
          </p:cNvPr>
          <p:cNvSpPr/>
          <p:nvPr/>
        </p:nvSpPr>
        <p:spPr>
          <a:xfrm>
            <a:off x="620596" y="397936"/>
            <a:ext cx="5864425" cy="954106"/>
          </a:xfrm>
          <a:custGeom>
            <a:avLst/>
            <a:gdLst>
              <a:gd name="connsiteX0" fmla="*/ 0 w 5864425"/>
              <a:gd name="connsiteY0" fmla="*/ 159021 h 954106"/>
              <a:gd name="connsiteX1" fmla="*/ 159021 w 5864425"/>
              <a:gd name="connsiteY1" fmla="*/ 0 h 954106"/>
              <a:gd name="connsiteX2" fmla="*/ 824587 w 5864425"/>
              <a:gd name="connsiteY2" fmla="*/ 0 h 954106"/>
              <a:gd name="connsiteX3" fmla="*/ 1434689 w 5864425"/>
              <a:gd name="connsiteY3" fmla="*/ 0 h 954106"/>
              <a:gd name="connsiteX4" fmla="*/ 1933864 w 5864425"/>
              <a:gd name="connsiteY4" fmla="*/ 0 h 954106"/>
              <a:gd name="connsiteX5" fmla="*/ 2377574 w 5864425"/>
              <a:gd name="connsiteY5" fmla="*/ 0 h 954106"/>
              <a:gd name="connsiteX6" fmla="*/ 2987676 w 5864425"/>
              <a:gd name="connsiteY6" fmla="*/ 0 h 954106"/>
              <a:gd name="connsiteX7" fmla="*/ 3542315 w 5864425"/>
              <a:gd name="connsiteY7" fmla="*/ 0 h 954106"/>
              <a:gd name="connsiteX8" fmla="*/ 4207881 w 5864425"/>
              <a:gd name="connsiteY8" fmla="*/ 0 h 954106"/>
              <a:gd name="connsiteX9" fmla="*/ 4817983 w 5864425"/>
              <a:gd name="connsiteY9" fmla="*/ 0 h 954106"/>
              <a:gd name="connsiteX10" fmla="*/ 5705404 w 5864425"/>
              <a:gd name="connsiteY10" fmla="*/ 0 h 954106"/>
              <a:gd name="connsiteX11" fmla="*/ 5864425 w 5864425"/>
              <a:gd name="connsiteY11" fmla="*/ 159021 h 954106"/>
              <a:gd name="connsiteX12" fmla="*/ 5864425 w 5864425"/>
              <a:gd name="connsiteY12" fmla="*/ 457971 h 954106"/>
              <a:gd name="connsiteX13" fmla="*/ 5864425 w 5864425"/>
              <a:gd name="connsiteY13" fmla="*/ 795085 h 954106"/>
              <a:gd name="connsiteX14" fmla="*/ 5705404 w 5864425"/>
              <a:gd name="connsiteY14" fmla="*/ 954106 h 954106"/>
              <a:gd name="connsiteX15" fmla="*/ 5039838 w 5864425"/>
              <a:gd name="connsiteY15" fmla="*/ 954106 h 954106"/>
              <a:gd name="connsiteX16" fmla="*/ 4651591 w 5864425"/>
              <a:gd name="connsiteY16" fmla="*/ 954106 h 954106"/>
              <a:gd name="connsiteX17" fmla="*/ 4207881 w 5864425"/>
              <a:gd name="connsiteY17" fmla="*/ 954106 h 954106"/>
              <a:gd name="connsiteX18" fmla="*/ 3597778 w 5864425"/>
              <a:gd name="connsiteY18" fmla="*/ 954106 h 954106"/>
              <a:gd name="connsiteX19" fmla="*/ 3154068 w 5864425"/>
              <a:gd name="connsiteY19" fmla="*/ 954106 h 954106"/>
              <a:gd name="connsiteX20" fmla="*/ 2654893 w 5864425"/>
              <a:gd name="connsiteY20" fmla="*/ 954106 h 954106"/>
              <a:gd name="connsiteX21" fmla="*/ 2211183 w 5864425"/>
              <a:gd name="connsiteY21" fmla="*/ 954106 h 954106"/>
              <a:gd name="connsiteX22" fmla="*/ 1656544 w 5864425"/>
              <a:gd name="connsiteY22" fmla="*/ 954106 h 954106"/>
              <a:gd name="connsiteX23" fmla="*/ 1268298 w 5864425"/>
              <a:gd name="connsiteY23" fmla="*/ 954106 h 954106"/>
              <a:gd name="connsiteX24" fmla="*/ 713659 w 5864425"/>
              <a:gd name="connsiteY24" fmla="*/ 954106 h 954106"/>
              <a:gd name="connsiteX25" fmla="*/ 159021 w 5864425"/>
              <a:gd name="connsiteY25" fmla="*/ 954106 h 954106"/>
              <a:gd name="connsiteX26" fmla="*/ 0 w 5864425"/>
              <a:gd name="connsiteY26" fmla="*/ 795085 h 954106"/>
              <a:gd name="connsiteX27" fmla="*/ 0 w 5864425"/>
              <a:gd name="connsiteY27" fmla="*/ 464332 h 954106"/>
              <a:gd name="connsiteX28" fmla="*/ 0 w 5864425"/>
              <a:gd name="connsiteY28" fmla="*/ 159021 h 95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64425" h="954106" extrusionOk="0">
                <a:moveTo>
                  <a:pt x="0" y="159021"/>
                </a:moveTo>
                <a:cubicBezTo>
                  <a:pt x="-11931" y="57151"/>
                  <a:pt x="61851" y="-3433"/>
                  <a:pt x="159021" y="0"/>
                </a:cubicBezTo>
                <a:cubicBezTo>
                  <a:pt x="430374" y="-41389"/>
                  <a:pt x="494131" y="51957"/>
                  <a:pt x="824587" y="0"/>
                </a:cubicBezTo>
                <a:cubicBezTo>
                  <a:pt x="1155043" y="-51957"/>
                  <a:pt x="1283091" y="55160"/>
                  <a:pt x="1434689" y="0"/>
                </a:cubicBezTo>
                <a:cubicBezTo>
                  <a:pt x="1586287" y="-55160"/>
                  <a:pt x="1753050" y="3374"/>
                  <a:pt x="1933864" y="0"/>
                </a:cubicBezTo>
                <a:cubicBezTo>
                  <a:pt x="2114678" y="-3374"/>
                  <a:pt x="2212522" y="42325"/>
                  <a:pt x="2377574" y="0"/>
                </a:cubicBezTo>
                <a:cubicBezTo>
                  <a:pt x="2542626" y="-42325"/>
                  <a:pt x="2805903" y="72650"/>
                  <a:pt x="2987676" y="0"/>
                </a:cubicBezTo>
                <a:cubicBezTo>
                  <a:pt x="3169449" y="-72650"/>
                  <a:pt x="3360033" y="5919"/>
                  <a:pt x="3542315" y="0"/>
                </a:cubicBezTo>
                <a:cubicBezTo>
                  <a:pt x="3724597" y="-5919"/>
                  <a:pt x="4040950" y="1014"/>
                  <a:pt x="4207881" y="0"/>
                </a:cubicBezTo>
                <a:cubicBezTo>
                  <a:pt x="4374812" y="-1014"/>
                  <a:pt x="4521859" y="5831"/>
                  <a:pt x="4817983" y="0"/>
                </a:cubicBezTo>
                <a:cubicBezTo>
                  <a:pt x="5114107" y="-5831"/>
                  <a:pt x="5313850" y="57188"/>
                  <a:pt x="5705404" y="0"/>
                </a:cubicBezTo>
                <a:cubicBezTo>
                  <a:pt x="5780789" y="-1936"/>
                  <a:pt x="5874166" y="67856"/>
                  <a:pt x="5864425" y="159021"/>
                </a:cubicBezTo>
                <a:cubicBezTo>
                  <a:pt x="5868123" y="306052"/>
                  <a:pt x="5830989" y="346999"/>
                  <a:pt x="5864425" y="457971"/>
                </a:cubicBezTo>
                <a:cubicBezTo>
                  <a:pt x="5897861" y="568943"/>
                  <a:pt x="5854005" y="632721"/>
                  <a:pt x="5864425" y="795085"/>
                </a:cubicBezTo>
                <a:cubicBezTo>
                  <a:pt x="5865942" y="880461"/>
                  <a:pt x="5809268" y="952603"/>
                  <a:pt x="5705404" y="954106"/>
                </a:cubicBezTo>
                <a:cubicBezTo>
                  <a:pt x="5475042" y="975811"/>
                  <a:pt x="5261027" y="887810"/>
                  <a:pt x="5039838" y="954106"/>
                </a:cubicBezTo>
                <a:cubicBezTo>
                  <a:pt x="4818649" y="1020402"/>
                  <a:pt x="4743792" y="929018"/>
                  <a:pt x="4651591" y="954106"/>
                </a:cubicBezTo>
                <a:cubicBezTo>
                  <a:pt x="4559390" y="979194"/>
                  <a:pt x="4400735" y="916799"/>
                  <a:pt x="4207881" y="954106"/>
                </a:cubicBezTo>
                <a:cubicBezTo>
                  <a:pt x="4015027" y="991413"/>
                  <a:pt x="3833691" y="891326"/>
                  <a:pt x="3597778" y="954106"/>
                </a:cubicBezTo>
                <a:cubicBezTo>
                  <a:pt x="3361865" y="1016886"/>
                  <a:pt x="3362448" y="920511"/>
                  <a:pt x="3154068" y="954106"/>
                </a:cubicBezTo>
                <a:cubicBezTo>
                  <a:pt x="2945688" y="987701"/>
                  <a:pt x="2799703" y="948625"/>
                  <a:pt x="2654893" y="954106"/>
                </a:cubicBezTo>
                <a:cubicBezTo>
                  <a:pt x="2510083" y="959587"/>
                  <a:pt x="2401363" y="950059"/>
                  <a:pt x="2211183" y="954106"/>
                </a:cubicBezTo>
                <a:cubicBezTo>
                  <a:pt x="2021003" y="958153"/>
                  <a:pt x="1883218" y="927527"/>
                  <a:pt x="1656544" y="954106"/>
                </a:cubicBezTo>
                <a:cubicBezTo>
                  <a:pt x="1429870" y="980685"/>
                  <a:pt x="1411369" y="944520"/>
                  <a:pt x="1268298" y="954106"/>
                </a:cubicBezTo>
                <a:cubicBezTo>
                  <a:pt x="1125227" y="963692"/>
                  <a:pt x="917696" y="923427"/>
                  <a:pt x="713659" y="954106"/>
                </a:cubicBezTo>
                <a:cubicBezTo>
                  <a:pt x="509622" y="984785"/>
                  <a:pt x="413433" y="911578"/>
                  <a:pt x="159021" y="954106"/>
                </a:cubicBezTo>
                <a:cubicBezTo>
                  <a:pt x="92580" y="944802"/>
                  <a:pt x="-13715" y="872100"/>
                  <a:pt x="0" y="795085"/>
                </a:cubicBezTo>
                <a:cubicBezTo>
                  <a:pt x="-28663" y="704094"/>
                  <a:pt x="34478" y="613396"/>
                  <a:pt x="0" y="464332"/>
                </a:cubicBezTo>
                <a:cubicBezTo>
                  <a:pt x="-34478" y="315268"/>
                  <a:pt x="15822" y="242029"/>
                  <a:pt x="0" y="159021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5C7C-3328-E4A7-C0C2-51A5287F805E}"/>
              </a:ext>
            </a:extLst>
          </p:cNvPr>
          <p:cNvSpPr txBox="1"/>
          <p:nvPr/>
        </p:nvSpPr>
        <p:spPr>
          <a:xfrm>
            <a:off x="537770" y="325243"/>
            <a:ext cx="6040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A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Tour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of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Models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With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Query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Languages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32EF9-A5F3-B6D6-CA12-4426072535BD}"/>
              </a:ext>
            </a:extLst>
          </p:cNvPr>
          <p:cNvSpPr txBox="1"/>
          <p:nvPr/>
        </p:nvSpPr>
        <p:spPr>
          <a:xfrm>
            <a:off x="5469922" y="1040654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Picture 20" descr="Black LinkedIn Icon">
            <a:extLst>
              <a:ext uri="{FF2B5EF4-FFF2-40B4-BE49-F238E27FC236}">
                <a16:creationId xmlns:a16="http://schemas.microsoft.com/office/drawing/2014/main" id="{1DBD11C3-2650-CBAF-42AD-E0F31DB6E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44" y="1045506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8AB61BF-53DF-D2FC-324C-3442FB539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78" y="1378155"/>
            <a:ext cx="4816485" cy="108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📦 Relational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📊 Used in analytics &amp; data warehousing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⭐ Star &amp; ❄️ Snowflake schemas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Strong SQL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Structured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reliable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still going strong after 50+ years.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1AF115F-AC54-219F-223B-E0E6A9EF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309" y="2372806"/>
            <a:ext cx="3259226" cy="92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📄 Document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🧾 JSON-based, self-contained docs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Best when relationships between docs are rare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Great for flexible, nested data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F520679-69CD-F4BC-5739-14112D55C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59" y="2822830"/>
            <a:ext cx="4265911" cy="108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🔗 Graph Model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🌐 Highly connected data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Supports recursive queries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Used with Cypher, SPARQL, Datalog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When everything is related to everything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BCCD2C93-B9A4-406A-AA9B-F6D3DFDB1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001" y="3826066"/>
            <a:ext cx="4806124" cy="92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🧮 </a:t>
            </a:r>
            <a:r>
              <a:rPr lang="en-US" altLang="en-US" sz="1600" b="1" dirty="0" err="1">
                <a:solidFill>
                  <a:srgbClr val="4E4E4E"/>
                </a:solidFill>
                <a:latin typeface="Arial Rounded MT Bold" panose="020F0704030504030204" pitchFamily="34" charset="0"/>
              </a:rPr>
              <a:t>Dataframes</a:t>
            </a:r>
            <a:endParaRPr lang="en-US" altLang="en-US" sz="1600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Wide tables with many columns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Perfect for ML &amp; statistical computing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Bridge between databases and machine learning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D46812EC-C851-8441-A4EA-FC906F1A0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059" y="4589519"/>
            <a:ext cx="3350597" cy="92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🔁 Emulating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Models can mimic each other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But: may get awkward (e.g., recursion in SQL)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Possible but not always elegant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EB9127D-9534-E4AA-470E-F66EA7E47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4296" y="4973262"/>
            <a:ext cx="2446504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🧩 Polyglot Databases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Databases expanding across models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Relational → JSON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Document → Joins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SQL → 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lines are blurring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1B09E1C-2D34-5859-039E-390EDC411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83" y="6045166"/>
            <a:ext cx="3334567" cy="92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📚 Event Sourcing &amp; CQRS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📜 Append-only log of events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🔄 Materialized views for querying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Write-fast, read-smart pattern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9E5C6357-43D7-332A-ABCF-000C48E84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550" y="6455934"/>
            <a:ext cx="3227165" cy="920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🧷 Schema: Explicit vs Implicit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Relational: schema on write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Document: schema on read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Flexibility vs control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0119C54-9325-68A7-B5FD-8474FC480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383" y="7090851"/>
            <a:ext cx="2807179" cy="125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🧬 Specialized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🧬 GenBank: for DNA string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💰 Ledgers: double-entry accounting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🔗 Blockchains: distributed ledgers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Full-text search &amp; vector 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Niche needs, custom tools</a:t>
            </a:r>
          </a:p>
        </p:txBody>
      </p:sp>
      <p:pic>
        <p:nvPicPr>
          <p:cNvPr id="5133" name="Picture 13" descr="Spreadsheet icon">
            <a:extLst>
              <a:ext uri="{FF2B5EF4-FFF2-40B4-BE49-F238E27FC236}">
                <a16:creationId xmlns:a16="http://schemas.microsoft.com/office/drawing/2014/main" id="{75C7A892-3E05-8A75-75F1-0C2AC4C60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063" y="1340906"/>
            <a:ext cx="971857" cy="97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Documents icon">
            <a:extLst>
              <a:ext uri="{FF2B5EF4-FFF2-40B4-BE49-F238E27FC236}">
                <a16:creationId xmlns:a16="http://schemas.microsoft.com/office/drawing/2014/main" id="{14D1BC73-A521-193D-443B-21BE30A5B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77" y="1758904"/>
            <a:ext cx="773916" cy="7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Networking icon">
            <a:extLst>
              <a:ext uri="{FF2B5EF4-FFF2-40B4-BE49-F238E27FC236}">
                <a16:creationId xmlns:a16="http://schemas.microsoft.com/office/drawing/2014/main" id="{E1247C5E-BAED-B37D-A9EF-479A27CE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02" y="2466145"/>
            <a:ext cx="904444" cy="90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Web icon">
            <a:extLst>
              <a:ext uri="{FF2B5EF4-FFF2-40B4-BE49-F238E27FC236}">
                <a16:creationId xmlns:a16="http://schemas.microsoft.com/office/drawing/2014/main" id="{AFFEF668-EB9F-4738-48AE-C2AE3A125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097" y="3665210"/>
            <a:ext cx="747661" cy="74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Impact icon">
            <a:extLst>
              <a:ext uri="{FF2B5EF4-FFF2-40B4-BE49-F238E27FC236}">
                <a16:creationId xmlns:a16="http://schemas.microsoft.com/office/drawing/2014/main" id="{70DE2C25-CFDE-C1A6-9462-0C8AEB5F3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7" y="3823205"/>
            <a:ext cx="823579" cy="82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Honeycomb icon">
            <a:extLst>
              <a:ext uri="{FF2B5EF4-FFF2-40B4-BE49-F238E27FC236}">
                <a16:creationId xmlns:a16="http://schemas.microsoft.com/office/drawing/2014/main" id="{87814D7D-1D7F-9E5C-964C-C0E07148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595" y="5433062"/>
            <a:ext cx="944335" cy="94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Intruder icon">
            <a:extLst>
              <a:ext uri="{FF2B5EF4-FFF2-40B4-BE49-F238E27FC236}">
                <a16:creationId xmlns:a16="http://schemas.microsoft.com/office/drawing/2014/main" id="{CBD810B9-F312-4977-C05A-25CA2394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8" y="5473566"/>
            <a:ext cx="600710" cy="6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ED9C81-8A56-2748-3DB7-EC29880ACB45}"/>
              </a:ext>
            </a:extLst>
          </p:cNvPr>
          <p:cNvSpPr txBox="1"/>
          <p:nvPr/>
        </p:nvSpPr>
        <p:spPr>
          <a:xfrm>
            <a:off x="2989745" y="7574629"/>
            <a:ext cx="3751232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Different models for different minds The key is choosing what fits best</a:t>
            </a:r>
            <a:endParaRPr lang="en-IN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5147" name="Picture 27" descr="Structure icon">
            <a:extLst>
              <a:ext uri="{FF2B5EF4-FFF2-40B4-BE49-F238E27FC236}">
                <a16:creationId xmlns:a16="http://schemas.microsoft.com/office/drawing/2014/main" id="{0DD6F7EE-BD38-F71D-5387-F7F05D6B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562" y="6911219"/>
            <a:ext cx="612484" cy="61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7DC1058-8E0D-BDD0-72C2-FC487B607017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24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379C5-CA54-3C85-7B5B-61723BE2F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93D0BA-3D49-FF1B-DE85-1289AA17F31A}"/>
              </a:ext>
            </a:extLst>
          </p:cNvPr>
          <p:cNvSpPr/>
          <p:nvPr/>
        </p:nvSpPr>
        <p:spPr>
          <a:xfrm>
            <a:off x="1000364" y="7840334"/>
            <a:ext cx="5198584" cy="1030616"/>
          </a:xfrm>
          <a:custGeom>
            <a:avLst/>
            <a:gdLst>
              <a:gd name="connsiteX0" fmla="*/ 0 w 5198584"/>
              <a:gd name="connsiteY0" fmla="*/ 171773 h 1030616"/>
              <a:gd name="connsiteX1" fmla="*/ 171773 w 5198584"/>
              <a:gd name="connsiteY1" fmla="*/ 0 h 1030616"/>
              <a:gd name="connsiteX2" fmla="*/ 808322 w 5198584"/>
              <a:gd name="connsiteY2" fmla="*/ 0 h 1030616"/>
              <a:gd name="connsiteX3" fmla="*/ 1396321 w 5198584"/>
              <a:gd name="connsiteY3" fmla="*/ 0 h 1030616"/>
              <a:gd name="connsiteX4" fmla="*/ 1887220 w 5198584"/>
              <a:gd name="connsiteY4" fmla="*/ 0 h 1030616"/>
              <a:gd name="connsiteX5" fmla="*/ 2329568 w 5198584"/>
              <a:gd name="connsiteY5" fmla="*/ 0 h 1030616"/>
              <a:gd name="connsiteX6" fmla="*/ 2917567 w 5198584"/>
              <a:gd name="connsiteY6" fmla="*/ 0 h 1030616"/>
              <a:gd name="connsiteX7" fmla="*/ 3457015 w 5198584"/>
              <a:gd name="connsiteY7" fmla="*/ 0 h 1030616"/>
              <a:gd name="connsiteX8" fmla="*/ 4093565 w 5198584"/>
              <a:gd name="connsiteY8" fmla="*/ 0 h 1030616"/>
              <a:gd name="connsiteX9" fmla="*/ 5026811 w 5198584"/>
              <a:gd name="connsiteY9" fmla="*/ 0 h 1030616"/>
              <a:gd name="connsiteX10" fmla="*/ 5198584 w 5198584"/>
              <a:gd name="connsiteY10" fmla="*/ 171773 h 1030616"/>
              <a:gd name="connsiteX11" fmla="*/ 5198584 w 5198584"/>
              <a:gd name="connsiteY11" fmla="*/ 501567 h 1030616"/>
              <a:gd name="connsiteX12" fmla="*/ 5198584 w 5198584"/>
              <a:gd name="connsiteY12" fmla="*/ 858843 h 1030616"/>
              <a:gd name="connsiteX13" fmla="*/ 5026811 w 5198584"/>
              <a:gd name="connsiteY13" fmla="*/ 1030616 h 1030616"/>
              <a:gd name="connsiteX14" fmla="*/ 4584463 w 5198584"/>
              <a:gd name="connsiteY14" fmla="*/ 1030616 h 1030616"/>
              <a:gd name="connsiteX15" fmla="*/ 4190666 w 5198584"/>
              <a:gd name="connsiteY15" fmla="*/ 1030616 h 1030616"/>
              <a:gd name="connsiteX16" fmla="*/ 3796868 w 5198584"/>
              <a:gd name="connsiteY16" fmla="*/ 1030616 h 1030616"/>
              <a:gd name="connsiteX17" fmla="*/ 3354520 w 5198584"/>
              <a:gd name="connsiteY17" fmla="*/ 1030616 h 1030616"/>
              <a:gd name="connsiteX18" fmla="*/ 2766521 w 5198584"/>
              <a:gd name="connsiteY18" fmla="*/ 1030616 h 1030616"/>
              <a:gd name="connsiteX19" fmla="*/ 2324173 w 5198584"/>
              <a:gd name="connsiteY19" fmla="*/ 1030616 h 1030616"/>
              <a:gd name="connsiteX20" fmla="*/ 1833275 w 5198584"/>
              <a:gd name="connsiteY20" fmla="*/ 1030616 h 1030616"/>
              <a:gd name="connsiteX21" fmla="*/ 1390927 w 5198584"/>
              <a:gd name="connsiteY21" fmla="*/ 1030616 h 1030616"/>
              <a:gd name="connsiteX22" fmla="*/ 851478 w 5198584"/>
              <a:gd name="connsiteY22" fmla="*/ 1030616 h 1030616"/>
              <a:gd name="connsiteX23" fmla="*/ 171773 w 5198584"/>
              <a:gd name="connsiteY23" fmla="*/ 1030616 h 1030616"/>
              <a:gd name="connsiteX24" fmla="*/ 0 w 5198584"/>
              <a:gd name="connsiteY24" fmla="*/ 858843 h 1030616"/>
              <a:gd name="connsiteX25" fmla="*/ 0 w 5198584"/>
              <a:gd name="connsiteY25" fmla="*/ 515308 h 1030616"/>
              <a:gd name="connsiteX26" fmla="*/ 0 w 5198584"/>
              <a:gd name="connsiteY26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9858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83256" y="-33366"/>
                  <a:pt x="643755" y="29822"/>
                  <a:pt x="808322" y="0"/>
                </a:cubicBezTo>
                <a:cubicBezTo>
                  <a:pt x="972889" y="-29822"/>
                  <a:pt x="1268322" y="6056"/>
                  <a:pt x="1396321" y="0"/>
                </a:cubicBezTo>
                <a:cubicBezTo>
                  <a:pt x="1524320" y="-6056"/>
                  <a:pt x="1767103" y="46456"/>
                  <a:pt x="1887220" y="0"/>
                </a:cubicBezTo>
                <a:cubicBezTo>
                  <a:pt x="2007337" y="-46456"/>
                  <a:pt x="2186279" y="31002"/>
                  <a:pt x="2329568" y="0"/>
                </a:cubicBezTo>
                <a:cubicBezTo>
                  <a:pt x="2472857" y="-31002"/>
                  <a:pt x="2636408" y="26413"/>
                  <a:pt x="2917567" y="0"/>
                </a:cubicBezTo>
                <a:cubicBezTo>
                  <a:pt x="3198726" y="-26413"/>
                  <a:pt x="3205193" y="27068"/>
                  <a:pt x="3457015" y="0"/>
                </a:cubicBezTo>
                <a:cubicBezTo>
                  <a:pt x="3708837" y="-27068"/>
                  <a:pt x="3849758" y="32051"/>
                  <a:pt x="4093565" y="0"/>
                </a:cubicBezTo>
                <a:cubicBezTo>
                  <a:pt x="4337372" y="-32051"/>
                  <a:pt x="4810395" y="61892"/>
                  <a:pt x="5026811" y="0"/>
                </a:cubicBezTo>
                <a:cubicBezTo>
                  <a:pt x="5106498" y="5098"/>
                  <a:pt x="5185829" y="83385"/>
                  <a:pt x="5198584" y="171773"/>
                </a:cubicBezTo>
                <a:cubicBezTo>
                  <a:pt x="5219677" y="322566"/>
                  <a:pt x="5194748" y="340993"/>
                  <a:pt x="5198584" y="501567"/>
                </a:cubicBezTo>
                <a:cubicBezTo>
                  <a:pt x="5202420" y="662141"/>
                  <a:pt x="5165756" y="700675"/>
                  <a:pt x="5198584" y="858843"/>
                </a:cubicBezTo>
                <a:cubicBezTo>
                  <a:pt x="5197163" y="950467"/>
                  <a:pt x="5109059" y="1014639"/>
                  <a:pt x="5026811" y="1030616"/>
                </a:cubicBezTo>
                <a:cubicBezTo>
                  <a:pt x="4911556" y="1083458"/>
                  <a:pt x="4735359" y="991585"/>
                  <a:pt x="4584463" y="1030616"/>
                </a:cubicBezTo>
                <a:cubicBezTo>
                  <a:pt x="4433567" y="1069647"/>
                  <a:pt x="4372534" y="993133"/>
                  <a:pt x="4190666" y="1030616"/>
                </a:cubicBezTo>
                <a:cubicBezTo>
                  <a:pt x="4008798" y="1068099"/>
                  <a:pt x="3917651" y="1025452"/>
                  <a:pt x="3796868" y="1030616"/>
                </a:cubicBezTo>
                <a:cubicBezTo>
                  <a:pt x="3676085" y="1035780"/>
                  <a:pt x="3535532" y="992823"/>
                  <a:pt x="3354520" y="1030616"/>
                </a:cubicBezTo>
                <a:cubicBezTo>
                  <a:pt x="3173508" y="1068409"/>
                  <a:pt x="3004158" y="964918"/>
                  <a:pt x="2766521" y="1030616"/>
                </a:cubicBezTo>
                <a:cubicBezTo>
                  <a:pt x="2528884" y="1096314"/>
                  <a:pt x="2471062" y="1010401"/>
                  <a:pt x="2324173" y="1030616"/>
                </a:cubicBezTo>
                <a:cubicBezTo>
                  <a:pt x="2177284" y="1050831"/>
                  <a:pt x="1968935" y="976440"/>
                  <a:pt x="1833275" y="1030616"/>
                </a:cubicBezTo>
                <a:cubicBezTo>
                  <a:pt x="1697615" y="1084792"/>
                  <a:pt x="1483441" y="1010748"/>
                  <a:pt x="1390927" y="1030616"/>
                </a:cubicBezTo>
                <a:cubicBezTo>
                  <a:pt x="1298413" y="1050484"/>
                  <a:pt x="978232" y="972400"/>
                  <a:pt x="851478" y="1030616"/>
                </a:cubicBezTo>
                <a:cubicBezTo>
                  <a:pt x="724724" y="1088832"/>
                  <a:pt x="330113" y="1019407"/>
                  <a:pt x="171773" y="1030616"/>
                </a:cubicBezTo>
                <a:cubicBezTo>
                  <a:pt x="96253" y="1033404"/>
                  <a:pt x="3277" y="958536"/>
                  <a:pt x="0" y="858843"/>
                </a:cubicBezTo>
                <a:cubicBezTo>
                  <a:pt x="-35897" y="783131"/>
                  <a:pt x="34997" y="638515"/>
                  <a:pt x="0" y="515308"/>
                </a:cubicBezTo>
                <a:cubicBezTo>
                  <a:pt x="-34997" y="392101"/>
                  <a:pt x="24188" y="31894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18E8B-DA95-024D-277A-D70B22CBB896}"/>
              </a:ext>
            </a:extLst>
          </p:cNvPr>
          <p:cNvSpPr txBox="1"/>
          <p:nvPr/>
        </p:nvSpPr>
        <p:spPr>
          <a:xfrm>
            <a:off x="988332" y="7912003"/>
            <a:ext cx="52593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Good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Data Systems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Meeting </a:t>
            </a:r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Non-functional</a:t>
            </a:r>
            <a:r>
              <a:rPr lang="en-IN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Requirements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26F317-E819-4EC7-A737-F9DF766A284E}"/>
              </a:ext>
            </a:extLst>
          </p:cNvPr>
          <p:cNvSpPr txBox="1"/>
          <p:nvPr/>
        </p:nvSpPr>
        <p:spPr>
          <a:xfrm>
            <a:off x="4428377" y="7840334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5733D27D-3EDD-1F4E-8C6C-9BA5D571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999" y="7845186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94716F-4D22-AD0D-EB4E-BF534EA2F4D4}"/>
              </a:ext>
            </a:extLst>
          </p:cNvPr>
          <p:cNvSpPr txBox="1"/>
          <p:nvPr/>
        </p:nvSpPr>
        <p:spPr>
          <a:xfrm>
            <a:off x="2697091" y="175514"/>
            <a:ext cx="4110341" cy="1669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🧩 What Makes a Good System?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📦 Think beyond features!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 need systems that are: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⚡ Fast (Performance)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🔄 Scalable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🛡️ Reliable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🧰 Maintainable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These are called Non-Functional Requirements (NFRs)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1F9A65-FDC7-8AEE-5825-DCB8EC23C5EE}"/>
              </a:ext>
            </a:extLst>
          </p:cNvPr>
          <p:cNvSpPr txBox="1"/>
          <p:nvPr/>
        </p:nvSpPr>
        <p:spPr>
          <a:xfrm>
            <a:off x="251275" y="1713169"/>
            <a:ext cx="4891631" cy="1412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🏃 Performance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📏 Measure with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response time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percentiles (not just averages!)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📊 Track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throughput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(requests/second, etc.)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Define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SLAs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(Service Level Agreements)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🧪 Example: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⏱️ 95% of API calls finish under 200ms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20C47-9E3E-0EAC-994B-04C05BBB7EB1}"/>
              </a:ext>
            </a:extLst>
          </p:cNvPr>
          <p:cNvSpPr txBox="1"/>
          <p:nvPr/>
        </p:nvSpPr>
        <p:spPr>
          <a:xfrm>
            <a:off x="1924410" y="4052428"/>
            <a:ext cx="5259396" cy="108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📈 Scalability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🎯 Goal: Handle more load without breaking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🧩 Break down tasks into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independent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parts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⚙️ Scale horizontally (more machines, services)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🧪 Analogy: Like a pizza shop hiring more chefs to make pizzas faster 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EA0F4C-84C8-FB41-0929-D0AF67C3DB6F}"/>
              </a:ext>
            </a:extLst>
          </p:cNvPr>
          <p:cNvSpPr txBox="1"/>
          <p:nvPr/>
        </p:nvSpPr>
        <p:spPr>
          <a:xfrm>
            <a:off x="309874" y="5063116"/>
            <a:ext cx="4891631" cy="1412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🛡️ Reliability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🔌 Use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fault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tolerance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: system keeps working even if parts fail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💻 Hardware vs. Software faults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👤 Human errors? → Build tools to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recover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gracefully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Use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blameless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postmortems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to learn from failures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Mistakes happen. Learn, don't blame!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9D316F-AB01-27A3-0064-545EA658CB17}"/>
              </a:ext>
            </a:extLst>
          </p:cNvPr>
          <p:cNvSpPr txBox="1"/>
          <p:nvPr/>
        </p:nvSpPr>
        <p:spPr>
          <a:xfrm>
            <a:off x="3256472" y="6551351"/>
            <a:ext cx="3772868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🧰 Maintainability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🤝 Support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operations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teams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Manage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complexity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→ Use clean abstractions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🔄 Enable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easy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updates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over time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🔧 Build with modular, well-known components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C8AF01-A4A5-E02C-9CAE-C54D226F4C42}"/>
              </a:ext>
            </a:extLst>
          </p:cNvPr>
          <p:cNvSpPr txBox="1"/>
          <p:nvPr/>
        </p:nvSpPr>
        <p:spPr>
          <a:xfrm>
            <a:off x="309874" y="3172304"/>
            <a:ext cx="6579563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"Great systems are not just functional — they’re flexible, reliable, and built to grow."</a:t>
            </a:r>
          </a:p>
        </p:txBody>
      </p:sp>
      <p:pic>
        <p:nvPicPr>
          <p:cNvPr id="3092" name="Picture 20" descr="Predictive modeling icon">
            <a:extLst>
              <a:ext uri="{FF2B5EF4-FFF2-40B4-BE49-F238E27FC236}">
                <a16:creationId xmlns:a16="http://schemas.microsoft.com/office/drawing/2014/main" id="{9E203045-D4B2-9B0E-06D8-6C375CC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72" y="444715"/>
            <a:ext cx="1023138" cy="102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Improvement icon">
            <a:extLst>
              <a:ext uri="{FF2B5EF4-FFF2-40B4-BE49-F238E27FC236}">
                <a16:creationId xmlns:a16="http://schemas.microsoft.com/office/drawing/2014/main" id="{AEB24951-5D25-6467-0E1C-343A614E7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36" y="2051339"/>
            <a:ext cx="830997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mprovement icon">
            <a:extLst>
              <a:ext uri="{FF2B5EF4-FFF2-40B4-BE49-F238E27FC236}">
                <a16:creationId xmlns:a16="http://schemas.microsoft.com/office/drawing/2014/main" id="{CA0526E2-F370-2C2A-E837-FBB91D85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7" y="4136551"/>
            <a:ext cx="835610" cy="83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liability icon">
            <a:extLst>
              <a:ext uri="{FF2B5EF4-FFF2-40B4-BE49-F238E27FC236}">
                <a16:creationId xmlns:a16="http://schemas.microsoft.com/office/drawing/2014/main" id="{3C55A4B6-AD2B-7D13-190C-247B3E846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43" y="5408964"/>
            <a:ext cx="1087990" cy="108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apability icon">
            <a:extLst>
              <a:ext uri="{FF2B5EF4-FFF2-40B4-BE49-F238E27FC236}">
                <a16:creationId xmlns:a16="http://schemas.microsoft.com/office/drawing/2014/main" id="{354342C5-0D33-A181-BD3A-771F1176F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95" y="6805519"/>
            <a:ext cx="872844" cy="8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554E4DD-60B2-2E2C-177C-2E7EBAAD0517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5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3E364-A341-BE87-E7CB-78950B44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ED1F09-BFB0-B6AA-45E2-E8D31CEC8ABA}"/>
              </a:ext>
            </a:extLst>
          </p:cNvPr>
          <p:cNvSpPr/>
          <p:nvPr/>
        </p:nvSpPr>
        <p:spPr>
          <a:xfrm>
            <a:off x="650647" y="1102650"/>
            <a:ext cx="5739063" cy="1030616"/>
          </a:xfrm>
          <a:custGeom>
            <a:avLst/>
            <a:gdLst>
              <a:gd name="connsiteX0" fmla="*/ 0 w 5739063"/>
              <a:gd name="connsiteY0" fmla="*/ 171773 h 1030616"/>
              <a:gd name="connsiteX1" fmla="*/ 171773 w 5739063"/>
              <a:gd name="connsiteY1" fmla="*/ 0 h 1030616"/>
              <a:gd name="connsiteX2" fmla="*/ 879185 w 5739063"/>
              <a:gd name="connsiteY2" fmla="*/ 0 h 1030616"/>
              <a:gd name="connsiteX3" fmla="*/ 1532642 w 5739063"/>
              <a:gd name="connsiteY3" fmla="*/ 0 h 1030616"/>
              <a:gd name="connsiteX4" fmla="*/ 2078189 w 5739063"/>
              <a:gd name="connsiteY4" fmla="*/ 0 h 1030616"/>
              <a:gd name="connsiteX5" fmla="*/ 2569781 w 5739063"/>
              <a:gd name="connsiteY5" fmla="*/ 0 h 1030616"/>
              <a:gd name="connsiteX6" fmla="*/ 3223238 w 5739063"/>
              <a:gd name="connsiteY6" fmla="*/ 0 h 1030616"/>
              <a:gd name="connsiteX7" fmla="*/ 3822740 w 5739063"/>
              <a:gd name="connsiteY7" fmla="*/ 0 h 1030616"/>
              <a:gd name="connsiteX8" fmla="*/ 4530152 w 5739063"/>
              <a:gd name="connsiteY8" fmla="*/ 0 h 1030616"/>
              <a:gd name="connsiteX9" fmla="*/ 5567290 w 5739063"/>
              <a:gd name="connsiteY9" fmla="*/ 0 h 1030616"/>
              <a:gd name="connsiteX10" fmla="*/ 5739063 w 5739063"/>
              <a:gd name="connsiteY10" fmla="*/ 171773 h 1030616"/>
              <a:gd name="connsiteX11" fmla="*/ 5739063 w 5739063"/>
              <a:gd name="connsiteY11" fmla="*/ 501567 h 1030616"/>
              <a:gd name="connsiteX12" fmla="*/ 5739063 w 5739063"/>
              <a:gd name="connsiteY12" fmla="*/ 858843 h 1030616"/>
              <a:gd name="connsiteX13" fmla="*/ 5567290 w 5739063"/>
              <a:gd name="connsiteY13" fmla="*/ 1030616 h 1030616"/>
              <a:gd name="connsiteX14" fmla="*/ 5075698 w 5739063"/>
              <a:gd name="connsiteY14" fmla="*/ 1030616 h 1030616"/>
              <a:gd name="connsiteX15" fmla="*/ 4638062 w 5739063"/>
              <a:gd name="connsiteY15" fmla="*/ 1030616 h 1030616"/>
              <a:gd name="connsiteX16" fmla="*/ 4200426 w 5739063"/>
              <a:gd name="connsiteY16" fmla="*/ 1030616 h 1030616"/>
              <a:gd name="connsiteX17" fmla="*/ 3708834 w 5739063"/>
              <a:gd name="connsiteY17" fmla="*/ 1030616 h 1030616"/>
              <a:gd name="connsiteX18" fmla="*/ 3055377 w 5739063"/>
              <a:gd name="connsiteY18" fmla="*/ 1030616 h 1030616"/>
              <a:gd name="connsiteX19" fmla="*/ 2563786 w 5739063"/>
              <a:gd name="connsiteY19" fmla="*/ 1030616 h 1030616"/>
              <a:gd name="connsiteX20" fmla="*/ 2018239 w 5739063"/>
              <a:gd name="connsiteY20" fmla="*/ 1030616 h 1030616"/>
              <a:gd name="connsiteX21" fmla="*/ 1526647 w 5739063"/>
              <a:gd name="connsiteY21" fmla="*/ 1030616 h 1030616"/>
              <a:gd name="connsiteX22" fmla="*/ 927145 w 5739063"/>
              <a:gd name="connsiteY22" fmla="*/ 1030616 h 1030616"/>
              <a:gd name="connsiteX23" fmla="*/ 171773 w 5739063"/>
              <a:gd name="connsiteY23" fmla="*/ 1030616 h 1030616"/>
              <a:gd name="connsiteX24" fmla="*/ 0 w 5739063"/>
              <a:gd name="connsiteY24" fmla="*/ 858843 h 1030616"/>
              <a:gd name="connsiteX25" fmla="*/ 0 w 5739063"/>
              <a:gd name="connsiteY25" fmla="*/ 515308 h 1030616"/>
              <a:gd name="connsiteX26" fmla="*/ 0 w 5739063"/>
              <a:gd name="connsiteY26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39063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86751" y="-44310"/>
                  <a:pt x="638029" y="17593"/>
                  <a:pt x="879185" y="0"/>
                </a:cubicBezTo>
                <a:cubicBezTo>
                  <a:pt x="1120341" y="-17593"/>
                  <a:pt x="1347632" y="54910"/>
                  <a:pt x="1532642" y="0"/>
                </a:cubicBezTo>
                <a:cubicBezTo>
                  <a:pt x="1717652" y="-54910"/>
                  <a:pt x="1818946" y="16571"/>
                  <a:pt x="2078189" y="0"/>
                </a:cubicBezTo>
                <a:cubicBezTo>
                  <a:pt x="2337432" y="-16571"/>
                  <a:pt x="2331171" y="12557"/>
                  <a:pt x="2569781" y="0"/>
                </a:cubicBezTo>
                <a:cubicBezTo>
                  <a:pt x="2808391" y="-12557"/>
                  <a:pt x="2936020" y="20694"/>
                  <a:pt x="3223238" y="0"/>
                </a:cubicBezTo>
                <a:cubicBezTo>
                  <a:pt x="3510456" y="-20694"/>
                  <a:pt x="3674508" y="48392"/>
                  <a:pt x="3822740" y="0"/>
                </a:cubicBezTo>
                <a:cubicBezTo>
                  <a:pt x="3970972" y="-48392"/>
                  <a:pt x="4247488" y="65316"/>
                  <a:pt x="4530152" y="0"/>
                </a:cubicBezTo>
                <a:cubicBezTo>
                  <a:pt x="4812816" y="-65316"/>
                  <a:pt x="5121266" y="44530"/>
                  <a:pt x="5567290" y="0"/>
                </a:cubicBezTo>
                <a:cubicBezTo>
                  <a:pt x="5646977" y="5098"/>
                  <a:pt x="5726308" y="83385"/>
                  <a:pt x="5739063" y="171773"/>
                </a:cubicBezTo>
                <a:cubicBezTo>
                  <a:pt x="5760156" y="322566"/>
                  <a:pt x="5735227" y="340993"/>
                  <a:pt x="5739063" y="501567"/>
                </a:cubicBezTo>
                <a:cubicBezTo>
                  <a:pt x="5742899" y="662141"/>
                  <a:pt x="5706235" y="700675"/>
                  <a:pt x="5739063" y="858843"/>
                </a:cubicBezTo>
                <a:cubicBezTo>
                  <a:pt x="5737642" y="950467"/>
                  <a:pt x="5649538" y="1014639"/>
                  <a:pt x="5567290" y="1030616"/>
                </a:cubicBezTo>
                <a:cubicBezTo>
                  <a:pt x="5331628" y="1056508"/>
                  <a:pt x="5261276" y="994555"/>
                  <a:pt x="5075698" y="1030616"/>
                </a:cubicBezTo>
                <a:cubicBezTo>
                  <a:pt x="4890120" y="1066677"/>
                  <a:pt x="4790503" y="1004843"/>
                  <a:pt x="4638062" y="1030616"/>
                </a:cubicBezTo>
                <a:cubicBezTo>
                  <a:pt x="4485621" y="1056389"/>
                  <a:pt x="4326229" y="1014246"/>
                  <a:pt x="4200426" y="1030616"/>
                </a:cubicBezTo>
                <a:cubicBezTo>
                  <a:pt x="4074623" y="1046986"/>
                  <a:pt x="3846709" y="1024392"/>
                  <a:pt x="3708834" y="1030616"/>
                </a:cubicBezTo>
                <a:cubicBezTo>
                  <a:pt x="3570959" y="1036840"/>
                  <a:pt x="3301655" y="996929"/>
                  <a:pt x="3055377" y="1030616"/>
                </a:cubicBezTo>
                <a:cubicBezTo>
                  <a:pt x="2809099" y="1064303"/>
                  <a:pt x="2712239" y="995614"/>
                  <a:pt x="2563786" y="1030616"/>
                </a:cubicBezTo>
                <a:cubicBezTo>
                  <a:pt x="2415333" y="1065618"/>
                  <a:pt x="2259666" y="1010276"/>
                  <a:pt x="2018239" y="1030616"/>
                </a:cubicBezTo>
                <a:cubicBezTo>
                  <a:pt x="1776812" y="1050956"/>
                  <a:pt x="1667983" y="972814"/>
                  <a:pt x="1526647" y="1030616"/>
                </a:cubicBezTo>
                <a:cubicBezTo>
                  <a:pt x="1385311" y="1088418"/>
                  <a:pt x="1122317" y="1015636"/>
                  <a:pt x="927145" y="1030616"/>
                </a:cubicBezTo>
                <a:cubicBezTo>
                  <a:pt x="731973" y="1045596"/>
                  <a:pt x="414506" y="982615"/>
                  <a:pt x="171773" y="1030616"/>
                </a:cubicBezTo>
                <a:cubicBezTo>
                  <a:pt x="96253" y="1033404"/>
                  <a:pt x="3277" y="958536"/>
                  <a:pt x="0" y="858843"/>
                </a:cubicBezTo>
                <a:cubicBezTo>
                  <a:pt x="-35897" y="783131"/>
                  <a:pt x="34997" y="638515"/>
                  <a:pt x="0" y="515308"/>
                </a:cubicBezTo>
                <a:cubicBezTo>
                  <a:pt x="-34997" y="392101"/>
                  <a:pt x="24188" y="31894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52F2-3130-16FD-35D3-7EEF82FC61D4}"/>
              </a:ext>
            </a:extLst>
          </p:cNvPr>
          <p:cNvSpPr txBox="1"/>
          <p:nvPr/>
        </p:nvSpPr>
        <p:spPr>
          <a:xfrm>
            <a:off x="589834" y="1174319"/>
            <a:ext cx="586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Designing </a:t>
            </a:r>
            <a:r>
              <a:rPr lang="en-IN" sz="36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Systems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It's All About </a:t>
            </a:r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Trade-offs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5D6AD-A498-AE66-4834-FA1F5DA7EB84}"/>
              </a:ext>
            </a:extLst>
          </p:cNvPr>
          <p:cNvSpPr txBox="1"/>
          <p:nvPr/>
        </p:nvSpPr>
        <p:spPr>
          <a:xfrm>
            <a:off x="4631171" y="110265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695A076D-FE89-E4A9-5C43-C7F0FDF1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93" y="110750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201122-401E-0FB1-907C-F7F000761A96}"/>
              </a:ext>
            </a:extLst>
          </p:cNvPr>
          <p:cNvSpPr txBox="1"/>
          <p:nvPr/>
        </p:nvSpPr>
        <p:spPr>
          <a:xfrm>
            <a:off x="930320" y="7948011"/>
            <a:ext cx="5147159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Architecture is a series of informed trade-offs. Make them wisely.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7E8DAE-78FF-CB9A-26B6-788647F88A50}"/>
              </a:ext>
            </a:extLst>
          </p:cNvPr>
          <p:cNvSpPr txBox="1"/>
          <p:nvPr/>
        </p:nvSpPr>
        <p:spPr>
          <a:xfrm>
            <a:off x="573555" y="295566"/>
            <a:ext cx="497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🧠 Core Idea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"There’s no perfect answer — only trade-offs."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E5187-7C21-98EC-8308-D488102125C6}"/>
              </a:ext>
            </a:extLst>
          </p:cNvPr>
          <p:cNvSpPr txBox="1"/>
          <p:nvPr/>
        </p:nvSpPr>
        <p:spPr>
          <a:xfrm>
            <a:off x="258471" y="2219212"/>
            <a:ext cx="4135742" cy="217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🔄 Operational vs Analytical Systems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OLTP (Operational)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Frequent writes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Small queries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Real-time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Use: Banking apps, Order systems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OLAP (Analytical)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Complex reads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Historical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Batch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Use: Dashboards, BI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8DD53-374E-6DDD-D864-62ECB059BECD}"/>
              </a:ext>
            </a:extLst>
          </p:cNvPr>
          <p:cNvSpPr txBox="1"/>
          <p:nvPr/>
        </p:nvSpPr>
        <p:spPr>
          <a:xfrm>
            <a:off x="3888269" y="3683018"/>
            <a:ext cx="2869730" cy="2005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☁️ Cloud vs Self-hosted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Cloud-native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Pay-as-you-go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Elastic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Separates compute &amp;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Quick to deploy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Self-hosted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Requires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Can be cheaper long-term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66466-B532-0BBB-FA44-2DD708C73544}"/>
              </a:ext>
            </a:extLst>
          </p:cNvPr>
          <p:cNvSpPr txBox="1"/>
          <p:nvPr/>
        </p:nvSpPr>
        <p:spPr>
          <a:xfrm>
            <a:off x="272785" y="5345898"/>
            <a:ext cx="4426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🌐 Distributed Systems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When needed: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scale, fault tolerance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Challenges: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latency, consistency, complexity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Tip: Don't go distributed unless you must!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F5DAB-CA3A-C0CD-B8B4-9B282E5E0C38}"/>
              </a:ext>
            </a:extLst>
          </p:cNvPr>
          <p:cNvSpPr txBox="1"/>
          <p:nvPr/>
        </p:nvSpPr>
        <p:spPr>
          <a:xfrm>
            <a:off x="3503899" y="6691389"/>
            <a:ext cx="3597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🔐 Privacy &amp; Compliance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Driven by regulations (e.g. GDPR)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Not just legal — it’s ethical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Hard to translate rules to code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076" name="Picture 4" descr="Libra icon">
            <a:extLst>
              <a:ext uri="{FF2B5EF4-FFF2-40B4-BE49-F238E27FC236}">
                <a16:creationId xmlns:a16="http://schemas.microsoft.com/office/drawing/2014/main" id="{15D3C003-F998-7B00-26BB-4D96FDA8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057" y="237704"/>
            <a:ext cx="789922" cy="78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edit card machine icon">
            <a:extLst>
              <a:ext uri="{FF2B5EF4-FFF2-40B4-BE49-F238E27FC236}">
                <a16:creationId xmlns:a16="http://schemas.microsoft.com/office/drawing/2014/main" id="{2AC0992C-3E73-1856-D418-BE77C40CC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636" y="2456345"/>
            <a:ext cx="725070" cy="7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shboard icon">
            <a:extLst>
              <a:ext uri="{FF2B5EF4-FFF2-40B4-BE49-F238E27FC236}">
                <a16:creationId xmlns:a16="http://schemas.microsoft.com/office/drawing/2014/main" id="{68DEB0E8-06C6-D531-6410-A2683BDD5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62" y="2324790"/>
            <a:ext cx="941547" cy="9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loud server icon">
            <a:extLst>
              <a:ext uri="{FF2B5EF4-FFF2-40B4-BE49-F238E27FC236}">
                <a16:creationId xmlns:a16="http://schemas.microsoft.com/office/drawing/2014/main" id="{6FDA7A64-29CD-94AD-8A7E-CDD84CC98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47" y="4416088"/>
            <a:ext cx="738474" cy="7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rver icon">
            <a:extLst>
              <a:ext uri="{FF2B5EF4-FFF2-40B4-BE49-F238E27FC236}">
                <a16:creationId xmlns:a16="http://schemas.microsoft.com/office/drawing/2014/main" id="{99E586E9-8DE7-8E6E-E5FF-E7AAA433F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294" y="4468975"/>
            <a:ext cx="738474" cy="7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ta network icon">
            <a:extLst>
              <a:ext uri="{FF2B5EF4-FFF2-40B4-BE49-F238E27FC236}">
                <a16:creationId xmlns:a16="http://schemas.microsoft.com/office/drawing/2014/main" id="{9D47C206-60BF-8138-4D68-32FD62AD8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59" y="5735626"/>
            <a:ext cx="738474" cy="7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ompliance icon">
            <a:extLst>
              <a:ext uri="{FF2B5EF4-FFF2-40B4-BE49-F238E27FC236}">
                <a16:creationId xmlns:a16="http://schemas.microsoft.com/office/drawing/2014/main" id="{E6C34E6F-FE6D-5682-5E41-E8D70069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20" y="6817442"/>
            <a:ext cx="741716" cy="7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Liability insurance icon">
            <a:extLst>
              <a:ext uri="{FF2B5EF4-FFF2-40B4-BE49-F238E27FC236}">
                <a16:creationId xmlns:a16="http://schemas.microsoft.com/office/drawing/2014/main" id="{CAE473EC-92D7-B177-03C1-47ACCB39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129" y="6759083"/>
            <a:ext cx="741715" cy="74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9A36469-0284-0C60-B24D-B88E8B06B14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41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BD436-AE84-FDDC-8E44-672758A0A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3C3CC1-4CB7-E00B-70DD-E7178524C3DE}"/>
              </a:ext>
            </a:extLst>
          </p:cNvPr>
          <p:cNvSpPr/>
          <p:nvPr/>
        </p:nvSpPr>
        <p:spPr>
          <a:xfrm>
            <a:off x="1231400" y="1614257"/>
            <a:ext cx="4664074" cy="1030616"/>
          </a:xfrm>
          <a:custGeom>
            <a:avLst/>
            <a:gdLst>
              <a:gd name="connsiteX0" fmla="*/ 0 w 4664074"/>
              <a:gd name="connsiteY0" fmla="*/ 171773 h 1030616"/>
              <a:gd name="connsiteX1" fmla="*/ 171773 w 4664074"/>
              <a:gd name="connsiteY1" fmla="*/ 0 h 1030616"/>
              <a:gd name="connsiteX2" fmla="*/ 798250 w 4664074"/>
              <a:gd name="connsiteY2" fmla="*/ 0 h 1030616"/>
              <a:gd name="connsiteX3" fmla="*/ 1381521 w 4664074"/>
              <a:gd name="connsiteY3" fmla="*/ 0 h 1030616"/>
              <a:gd name="connsiteX4" fmla="*/ 1878382 w 4664074"/>
              <a:gd name="connsiteY4" fmla="*/ 0 h 1030616"/>
              <a:gd name="connsiteX5" fmla="*/ 2332037 w 4664074"/>
              <a:gd name="connsiteY5" fmla="*/ 0 h 1030616"/>
              <a:gd name="connsiteX6" fmla="*/ 2915308 w 4664074"/>
              <a:gd name="connsiteY6" fmla="*/ 0 h 1030616"/>
              <a:gd name="connsiteX7" fmla="*/ 3455374 w 4664074"/>
              <a:gd name="connsiteY7" fmla="*/ 0 h 1030616"/>
              <a:gd name="connsiteX8" fmla="*/ 4492301 w 4664074"/>
              <a:gd name="connsiteY8" fmla="*/ 0 h 1030616"/>
              <a:gd name="connsiteX9" fmla="*/ 4664074 w 4664074"/>
              <a:gd name="connsiteY9" fmla="*/ 171773 h 1030616"/>
              <a:gd name="connsiteX10" fmla="*/ 4664074 w 4664074"/>
              <a:gd name="connsiteY10" fmla="*/ 501567 h 1030616"/>
              <a:gd name="connsiteX11" fmla="*/ 4664074 w 4664074"/>
              <a:gd name="connsiteY11" fmla="*/ 858843 h 1030616"/>
              <a:gd name="connsiteX12" fmla="*/ 4492301 w 4664074"/>
              <a:gd name="connsiteY12" fmla="*/ 1030616 h 1030616"/>
              <a:gd name="connsiteX13" fmla="*/ 4038646 w 4664074"/>
              <a:gd name="connsiteY13" fmla="*/ 1030616 h 1030616"/>
              <a:gd name="connsiteX14" fmla="*/ 3628195 w 4664074"/>
              <a:gd name="connsiteY14" fmla="*/ 1030616 h 1030616"/>
              <a:gd name="connsiteX15" fmla="*/ 3217745 w 4664074"/>
              <a:gd name="connsiteY15" fmla="*/ 1030616 h 1030616"/>
              <a:gd name="connsiteX16" fmla="*/ 2807295 w 4664074"/>
              <a:gd name="connsiteY16" fmla="*/ 1030616 h 1030616"/>
              <a:gd name="connsiteX17" fmla="*/ 2353640 w 4664074"/>
              <a:gd name="connsiteY17" fmla="*/ 1030616 h 1030616"/>
              <a:gd name="connsiteX18" fmla="*/ 1770368 w 4664074"/>
              <a:gd name="connsiteY18" fmla="*/ 1030616 h 1030616"/>
              <a:gd name="connsiteX19" fmla="*/ 1316713 w 4664074"/>
              <a:gd name="connsiteY19" fmla="*/ 1030616 h 1030616"/>
              <a:gd name="connsiteX20" fmla="*/ 819852 w 4664074"/>
              <a:gd name="connsiteY20" fmla="*/ 1030616 h 1030616"/>
              <a:gd name="connsiteX21" fmla="*/ 171773 w 4664074"/>
              <a:gd name="connsiteY21" fmla="*/ 1030616 h 1030616"/>
              <a:gd name="connsiteX22" fmla="*/ 0 w 4664074"/>
              <a:gd name="connsiteY22" fmla="*/ 858843 h 1030616"/>
              <a:gd name="connsiteX23" fmla="*/ 0 w 4664074"/>
              <a:gd name="connsiteY23" fmla="*/ 522179 h 1030616"/>
              <a:gd name="connsiteX24" fmla="*/ 0 w 4664074"/>
              <a:gd name="connsiteY24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6407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0321" y="-57181"/>
                  <a:pt x="531090" y="8893"/>
                  <a:pt x="798250" y="0"/>
                </a:cubicBezTo>
                <a:cubicBezTo>
                  <a:pt x="1065410" y="-8893"/>
                  <a:pt x="1204657" y="24765"/>
                  <a:pt x="1381521" y="0"/>
                </a:cubicBezTo>
                <a:cubicBezTo>
                  <a:pt x="1558385" y="-24765"/>
                  <a:pt x="1715450" y="29515"/>
                  <a:pt x="1878382" y="0"/>
                </a:cubicBezTo>
                <a:cubicBezTo>
                  <a:pt x="2041314" y="-29515"/>
                  <a:pt x="2222307" y="17687"/>
                  <a:pt x="2332037" y="0"/>
                </a:cubicBezTo>
                <a:cubicBezTo>
                  <a:pt x="2441767" y="-17687"/>
                  <a:pt x="2769024" y="54396"/>
                  <a:pt x="2915308" y="0"/>
                </a:cubicBezTo>
                <a:cubicBezTo>
                  <a:pt x="3061592" y="-54396"/>
                  <a:pt x="3319873" y="44597"/>
                  <a:pt x="3455374" y="0"/>
                </a:cubicBezTo>
                <a:cubicBezTo>
                  <a:pt x="3590875" y="-44597"/>
                  <a:pt x="4062756" y="99504"/>
                  <a:pt x="4492301" y="0"/>
                </a:cubicBezTo>
                <a:cubicBezTo>
                  <a:pt x="4575696" y="23865"/>
                  <a:pt x="4666636" y="61789"/>
                  <a:pt x="4664074" y="171773"/>
                </a:cubicBezTo>
                <a:cubicBezTo>
                  <a:pt x="4680530" y="260906"/>
                  <a:pt x="4658562" y="402069"/>
                  <a:pt x="4664074" y="501567"/>
                </a:cubicBezTo>
                <a:cubicBezTo>
                  <a:pt x="4669586" y="601065"/>
                  <a:pt x="4637105" y="751377"/>
                  <a:pt x="4664074" y="858843"/>
                </a:cubicBezTo>
                <a:cubicBezTo>
                  <a:pt x="4654944" y="945572"/>
                  <a:pt x="4578344" y="1016288"/>
                  <a:pt x="4492301" y="1030616"/>
                </a:cubicBezTo>
                <a:cubicBezTo>
                  <a:pt x="4316492" y="1055336"/>
                  <a:pt x="4249308" y="977362"/>
                  <a:pt x="4038646" y="1030616"/>
                </a:cubicBezTo>
                <a:cubicBezTo>
                  <a:pt x="3827985" y="1083870"/>
                  <a:pt x="3772825" y="986560"/>
                  <a:pt x="3628195" y="1030616"/>
                </a:cubicBezTo>
                <a:cubicBezTo>
                  <a:pt x="3483565" y="1074672"/>
                  <a:pt x="3405398" y="999369"/>
                  <a:pt x="3217745" y="1030616"/>
                </a:cubicBezTo>
                <a:cubicBezTo>
                  <a:pt x="3030092" y="1061863"/>
                  <a:pt x="2982779" y="1027315"/>
                  <a:pt x="2807295" y="1030616"/>
                </a:cubicBezTo>
                <a:cubicBezTo>
                  <a:pt x="2631811" y="1033917"/>
                  <a:pt x="2458573" y="1022316"/>
                  <a:pt x="2353640" y="1030616"/>
                </a:cubicBezTo>
                <a:cubicBezTo>
                  <a:pt x="2248708" y="1038916"/>
                  <a:pt x="2005364" y="976127"/>
                  <a:pt x="1770368" y="1030616"/>
                </a:cubicBezTo>
                <a:cubicBezTo>
                  <a:pt x="1535372" y="1085105"/>
                  <a:pt x="1516115" y="986465"/>
                  <a:pt x="1316713" y="1030616"/>
                </a:cubicBezTo>
                <a:cubicBezTo>
                  <a:pt x="1117312" y="1074767"/>
                  <a:pt x="964394" y="1030440"/>
                  <a:pt x="819852" y="1030616"/>
                </a:cubicBezTo>
                <a:cubicBezTo>
                  <a:pt x="675310" y="1030792"/>
                  <a:pt x="457045" y="975168"/>
                  <a:pt x="171773" y="1030616"/>
                </a:cubicBezTo>
                <a:cubicBezTo>
                  <a:pt x="61660" y="1031599"/>
                  <a:pt x="-2576" y="955488"/>
                  <a:pt x="0" y="858843"/>
                </a:cubicBezTo>
                <a:cubicBezTo>
                  <a:pt x="-25781" y="770512"/>
                  <a:pt x="13583" y="636404"/>
                  <a:pt x="0" y="522179"/>
                </a:cubicBezTo>
                <a:cubicBezTo>
                  <a:pt x="-13583" y="407954"/>
                  <a:pt x="26229" y="32127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21F06-5B16-0B94-236E-F32ED455F20F}"/>
              </a:ext>
            </a:extLst>
          </p:cNvPr>
          <p:cNvSpPr txBox="1"/>
          <p:nvPr/>
        </p:nvSpPr>
        <p:spPr>
          <a:xfrm>
            <a:off x="1231399" y="1676575"/>
            <a:ext cx="4578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File Formats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Which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one to use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When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?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0074C7-8C73-008D-68CF-FA4033BFA36D}"/>
              </a:ext>
            </a:extLst>
          </p:cNvPr>
          <p:cNvSpPr txBox="1"/>
          <p:nvPr/>
        </p:nvSpPr>
        <p:spPr>
          <a:xfrm>
            <a:off x="4702419" y="161425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DC9CC98C-A687-96E2-E66C-46EC9168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41" y="161910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F9E253-AD2B-F121-38D4-1142551BC2A2}"/>
              </a:ext>
            </a:extLst>
          </p:cNvPr>
          <p:cNvSpPr txBox="1"/>
          <p:nvPr/>
        </p:nvSpPr>
        <p:spPr>
          <a:xfrm>
            <a:off x="544222" y="225927"/>
            <a:ext cx="52850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File Formats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CSV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🧾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Simple, human-readable, but no schema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Avro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🧬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Compact binary + Schema evolution + Best for streaming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Parquet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📦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Columnar format, best for reads &amp; analytics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ORC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🧱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Columnar, high compression, great write performance</a:t>
            </a:r>
          </a:p>
          <a:p>
            <a:pPr>
              <a:buNone/>
            </a:pPr>
            <a:endParaRPr lang="en-US" sz="1600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8C595-688D-9880-1273-7E29C4BC5B17}"/>
              </a:ext>
            </a:extLst>
          </p:cNvPr>
          <p:cNvSpPr txBox="1"/>
          <p:nvPr/>
        </p:nvSpPr>
        <p:spPr>
          <a:xfrm>
            <a:off x="930320" y="8071146"/>
            <a:ext cx="5147159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pPr algn="ctr"/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Pick the format that fits the flow, not the fame.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D32701A-B757-C5B1-0411-B11C4240E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210" y="2732291"/>
            <a:ext cx="55994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Decision Tree</a:t>
            </a:r>
            <a:endParaRPr lang="en-US" altLang="en-US" sz="1600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🎯 Need to share data with humans? →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⚡ Real-time stream processing (Kafka)? →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Avro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Query large data with few columns? →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Parquet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🏋️ Write-heavy Hadoop workloads? →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ORC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6F328-6611-4D8E-4F8C-1C8BEB6C4A2D}"/>
              </a:ext>
            </a:extLst>
          </p:cNvPr>
          <p:cNvSpPr txBox="1"/>
          <p:nvPr/>
        </p:nvSpPr>
        <p:spPr>
          <a:xfrm>
            <a:off x="1798722" y="4176645"/>
            <a:ext cx="3892216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Hybrid: Avro Ingest → Parquet Store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76CB0D-12BE-7545-8AFA-ECF09D40ACD0}"/>
              </a:ext>
            </a:extLst>
          </p:cNvPr>
          <p:cNvSpPr txBox="1"/>
          <p:nvPr/>
        </p:nvSpPr>
        <p:spPr>
          <a:xfrm>
            <a:off x="344173" y="4590585"/>
            <a:ext cx="50564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Use</a:t>
            </a:r>
            <a:r>
              <a:rPr lang="en-IN" b="1" dirty="0"/>
              <a:t> </a:t>
            </a: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Cases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👩‍💻 Analyst using Excel → gets a CSV report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🧪 Streaming pipeline → Kafka + Avro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📊 BI Dashboard → Parquet → Fast OLAP queries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🧰 Hadoop ETL job → ORC for compact storage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C34302-0DE8-01C6-7063-C18F701D9E41}"/>
              </a:ext>
            </a:extLst>
          </p:cNvPr>
          <p:cNvSpPr txBox="1"/>
          <p:nvPr/>
        </p:nvSpPr>
        <p:spPr>
          <a:xfrm>
            <a:off x="1530589" y="6247050"/>
            <a:ext cx="559942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Pro</a:t>
            </a:r>
            <a:r>
              <a:rPr lang="en-IN" b="1" dirty="0"/>
              <a:t> </a:t>
            </a: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Tips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Use Snappy or ZSTD compression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Avro + Schema Registry = ❤️ for evolving schemas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Columnar formats → read what you need, not what you don’t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CSV is NOT for Big Data!</a:t>
            </a:r>
          </a:p>
        </p:txBody>
      </p:sp>
      <p:pic>
        <p:nvPicPr>
          <p:cNvPr id="1030" name="Picture 6" descr="Copy icon">
            <a:extLst>
              <a:ext uri="{FF2B5EF4-FFF2-40B4-BE49-F238E27FC236}">
                <a16:creationId xmlns:a16="http://schemas.microsoft.com/office/drawing/2014/main" id="{9C51C62A-5CEA-CFF3-1F75-64F64950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39" y="246855"/>
            <a:ext cx="668121" cy="66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 icon">
            <a:extLst>
              <a:ext uri="{FF2B5EF4-FFF2-40B4-BE49-F238E27FC236}">
                <a16:creationId xmlns:a16="http://schemas.microsoft.com/office/drawing/2014/main" id="{DE899320-F64C-03E8-2B8D-E007B4D41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011" y="866876"/>
            <a:ext cx="668122" cy="6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cision tree icon">
            <a:extLst>
              <a:ext uri="{FF2B5EF4-FFF2-40B4-BE49-F238E27FC236}">
                <a16:creationId xmlns:a16="http://schemas.microsoft.com/office/drawing/2014/main" id="{9FEAD8A8-C006-F9CB-D964-107C35A06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3" y="3025408"/>
            <a:ext cx="1088274" cy="108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Selection process icon">
            <a:extLst>
              <a:ext uri="{FF2B5EF4-FFF2-40B4-BE49-F238E27FC236}">
                <a16:creationId xmlns:a16="http://schemas.microsoft.com/office/drawing/2014/main" id="{E2992D7E-ED8F-2083-49E5-249147575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800" y="4822002"/>
            <a:ext cx="1209978" cy="120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nline tips icon">
            <a:extLst>
              <a:ext uri="{FF2B5EF4-FFF2-40B4-BE49-F238E27FC236}">
                <a16:creationId xmlns:a16="http://schemas.microsoft.com/office/drawing/2014/main" id="{1AE16CD8-910C-C93E-7367-646A83874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0" y="6552749"/>
            <a:ext cx="967639" cy="9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eed icon">
            <a:extLst>
              <a:ext uri="{FF2B5EF4-FFF2-40B4-BE49-F238E27FC236}">
                <a16:creationId xmlns:a16="http://schemas.microsoft.com/office/drawing/2014/main" id="{30C4A305-3C30-B094-9BE8-B860FB1A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1" y="1771922"/>
            <a:ext cx="694025" cy="6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cuments icon">
            <a:extLst>
              <a:ext uri="{FF2B5EF4-FFF2-40B4-BE49-F238E27FC236}">
                <a16:creationId xmlns:a16="http://schemas.microsoft.com/office/drawing/2014/main" id="{96BC5A81-787D-9539-0551-33DFC55C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108" y="1738743"/>
            <a:ext cx="694025" cy="6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8ED9F60-D29F-6F6B-0595-EFFCB2EC7753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56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A60CF-0B0E-7387-A486-96E3AECEE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9B3EAF-C503-EC90-2795-739A59B2496A}"/>
              </a:ext>
            </a:extLst>
          </p:cNvPr>
          <p:cNvSpPr/>
          <p:nvPr/>
        </p:nvSpPr>
        <p:spPr>
          <a:xfrm>
            <a:off x="2801233" y="3599574"/>
            <a:ext cx="3978731" cy="1030616"/>
          </a:xfrm>
          <a:custGeom>
            <a:avLst/>
            <a:gdLst>
              <a:gd name="connsiteX0" fmla="*/ 0 w 3978731"/>
              <a:gd name="connsiteY0" fmla="*/ 171773 h 1030616"/>
              <a:gd name="connsiteX1" fmla="*/ 171773 w 3978731"/>
              <a:gd name="connsiteY1" fmla="*/ 0 h 1030616"/>
              <a:gd name="connsiteX2" fmla="*/ 763789 w 3978731"/>
              <a:gd name="connsiteY2" fmla="*/ 0 h 1030616"/>
              <a:gd name="connsiteX3" fmla="*/ 1319453 w 3978731"/>
              <a:gd name="connsiteY3" fmla="*/ 0 h 1030616"/>
              <a:gd name="connsiteX4" fmla="*/ 1802413 w 3978731"/>
              <a:gd name="connsiteY4" fmla="*/ 0 h 1030616"/>
              <a:gd name="connsiteX5" fmla="*/ 2249022 w 3978731"/>
              <a:gd name="connsiteY5" fmla="*/ 0 h 1030616"/>
              <a:gd name="connsiteX6" fmla="*/ 2804686 w 3978731"/>
              <a:gd name="connsiteY6" fmla="*/ 0 h 1030616"/>
              <a:gd name="connsiteX7" fmla="*/ 3323998 w 3978731"/>
              <a:gd name="connsiteY7" fmla="*/ 0 h 1030616"/>
              <a:gd name="connsiteX8" fmla="*/ 3806958 w 3978731"/>
              <a:gd name="connsiteY8" fmla="*/ 0 h 1030616"/>
              <a:gd name="connsiteX9" fmla="*/ 3978731 w 3978731"/>
              <a:gd name="connsiteY9" fmla="*/ 171773 h 1030616"/>
              <a:gd name="connsiteX10" fmla="*/ 3978731 w 3978731"/>
              <a:gd name="connsiteY10" fmla="*/ 501567 h 1030616"/>
              <a:gd name="connsiteX11" fmla="*/ 3978731 w 3978731"/>
              <a:gd name="connsiteY11" fmla="*/ 858843 h 1030616"/>
              <a:gd name="connsiteX12" fmla="*/ 3806958 w 3978731"/>
              <a:gd name="connsiteY12" fmla="*/ 1030616 h 1030616"/>
              <a:gd name="connsiteX13" fmla="*/ 3360350 w 3978731"/>
              <a:gd name="connsiteY13" fmla="*/ 1030616 h 1030616"/>
              <a:gd name="connsiteX14" fmla="*/ 2950093 w 3978731"/>
              <a:gd name="connsiteY14" fmla="*/ 1030616 h 1030616"/>
              <a:gd name="connsiteX15" fmla="*/ 2539836 w 3978731"/>
              <a:gd name="connsiteY15" fmla="*/ 1030616 h 1030616"/>
              <a:gd name="connsiteX16" fmla="*/ 2129580 w 3978731"/>
              <a:gd name="connsiteY16" fmla="*/ 1030616 h 1030616"/>
              <a:gd name="connsiteX17" fmla="*/ 1682971 w 3978731"/>
              <a:gd name="connsiteY17" fmla="*/ 1030616 h 1030616"/>
              <a:gd name="connsiteX18" fmla="*/ 1127307 w 3978731"/>
              <a:gd name="connsiteY18" fmla="*/ 1030616 h 1030616"/>
              <a:gd name="connsiteX19" fmla="*/ 680699 w 3978731"/>
              <a:gd name="connsiteY19" fmla="*/ 1030616 h 1030616"/>
              <a:gd name="connsiteX20" fmla="*/ 171773 w 3978731"/>
              <a:gd name="connsiteY20" fmla="*/ 1030616 h 1030616"/>
              <a:gd name="connsiteX21" fmla="*/ 0 w 3978731"/>
              <a:gd name="connsiteY21" fmla="*/ 858843 h 1030616"/>
              <a:gd name="connsiteX22" fmla="*/ 0 w 3978731"/>
              <a:gd name="connsiteY22" fmla="*/ 515308 h 1030616"/>
              <a:gd name="connsiteX23" fmla="*/ 0 w 3978731"/>
              <a:gd name="connsiteY23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78731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89831" y="-59597"/>
                  <a:pt x="486627" y="55208"/>
                  <a:pt x="763789" y="0"/>
                </a:cubicBezTo>
                <a:cubicBezTo>
                  <a:pt x="1040951" y="-55208"/>
                  <a:pt x="1167965" y="36142"/>
                  <a:pt x="1319453" y="0"/>
                </a:cubicBezTo>
                <a:cubicBezTo>
                  <a:pt x="1470941" y="-36142"/>
                  <a:pt x="1611006" y="45747"/>
                  <a:pt x="1802413" y="0"/>
                </a:cubicBezTo>
                <a:cubicBezTo>
                  <a:pt x="1993820" y="-45747"/>
                  <a:pt x="2076882" y="38425"/>
                  <a:pt x="2249022" y="0"/>
                </a:cubicBezTo>
                <a:cubicBezTo>
                  <a:pt x="2421162" y="-38425"/>
                  <a:pt x="2653672" y="21020"/>
                  <a:pt x="2804686" y="0"/>
                </a:cubicBezTo>
                <a:cubicBezTo>
                  <a:pt x="2955700" y="-21020"/>
                  <a:pt x="3147167" y="21683"/>
                  <a:pt x="3323998" y="0"/>
                </a:cubicBezTo>
                <a:cubicBezTo>
                  <a:pt x="3500829" y="-21683"/>
                  <a:pt x="3584873" y="79"/>
                  <a:pt x="3806958" y="0"/>
                </a:cubicBezTo>
                <a:cubicBezTo>
                  <a:pt x="3890353" y="23865"/>
                  <a:pt x="3981293" y="61789"/>
                  <a:pt x="3978731" y="171773"/>
                </a:cubicBezTo>
                <a:cubicBezTo>
                  <a:pt x="3995187" y="260906"/>
                  <a:pt x="3973219" y="402069"/>
                  <a:pt x="3978731" y="501567"/>
                </a:cubicBezTo>
                <a:cubicBezTo>
                  <a:pt x="3984243" y="601065"/>
                  <a:pt x="3951762" y="751377"/>
                  <a:pt x="3978731" y="858843"/>
                </a:cubicBezTo>
                <a:cubicBezTo>
                  <a:pt x="3969601" y="945572"/>
                  <a:pt x="3893001" y="1016288"/>
                  <a:pt x="3806958" y="1030616"/>
                </a:cubicBezTo>
                <a:cubicBezTo>
                  <a:pt x="3704463" y="1031514"/>
                  <a:pt x="3568105" y="1008375"/>
                  <a:pt x="3360350" y="1030616"/>
                </a:cubicBezTo>
                <a:cubicBezTo>
                  <a:pt x="3152595" y="1052857"/>
                  <a:pt x="3045779" y="1024070"/>
                  <a:pt x="2950093" y="1030616"/>
                </a:cubicBezTo>
                <a:cubicBezTo>
                  <a:pt x="2854407" y="1037162"/>
                  <a:pt x="2718199" y="1020530"/>
                  <a:pt x="2539836" y="1030616"/>
                </a:cubicBezTo>
                <a:cubicBezTo>
                  <a:pt x="2361473" y="1040702"/>
                  <a:pt x="2318130" y="1024848"/>
                  <a:pt x="2129580" y="1030616"/>
                </a:cubicBezTo>
                <a:cubicBezTo>
                  <a:pt x="1941030" y="1036384"/>
                  <a:pt x="1854014" y="985861"/>
                  <a:pt x="1682971" y="1030616"/>
                </a:cubicBezTo>
                <a:cubicBezTo>
                  <a:pt x="1511928" y="1075371"/>
                  <a:pt x="1354336" y="994432"/>
                  <a:pt x="1127307" y="1030616"/>
                </a:cubicBezTo>
                <a:cubicBezTo>
                  <a:pt x="900278" y="1066800"/>
                  <a:pt x="800728" y="994422"/>
                  <a:pt x="680699" y="1030616"/>
                </a:cubicBezTo>
                <a:cubicBezTo>
                  <a:pt x="560670" y="1066810"/>
                  <a:pt x="285456" y="1020671"/>
                  <a:pt x="171773" y="1030616"/>
                </a:cubicBezTo>
                <a:cubicBezTo>
                  <a:pt x="82677" y="1014122"/>
                  <a:pt x="-10575" y="947965"/>
                  <a:pt x="0" y="858843"/>
                </a:cubicBezTo>
                <a:cubicBezTo>
                  <a:pt x="-33822" y="754025"/>
                  <a:pt x="33452" y="602132"/>
                  <a:pt x="0" y="515308"/>
                </a:cubicBezTo>
                <a:cubicBezTo>
                  <a:pt x="-33452" y="428484"/>
                  <a:pt x="2366" y="323094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6DEBA-D0CB-0FCE-4BE8-E01E0E9D2925}"/>
              </a:ext>
            </a:extLst>
          </p:cNvPr>
          <p:cNvSpPr txBox="1"/>
          <p:nvPr/>
        </p:nvSpPr>
        <p:spPr>
          <a:xfrm>
            <a:off x="2950090" y="3552530"/>
            <a:ext cx="373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 </a:t>
            </a:r>
            <a:r>
              <a:rPr lang="en-IN" sz="36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Engineering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A New Craft for a New 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8AF1F3-771C-C35F-B183-B4081C49228C}"/>
              </a:ext>
            </a:extLst>
          </p:cNvPr>
          <p:cNvSpPr txBox="1"/>
          <p:nvPr/>
        </p:nvSpPr>
        <p:spPr>
          <a:xfrm>
            <a:off x="5706975" y="324078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E0AD34A2-4521-D9ED-5185-AE676B5B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597" y="324564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7068DF2F-B50F-2F27-EE4A-5EF01B00E76A}"/>
              </a:ext>
            </a:extLst>
          </p:cNvPr>
          <p:cNvSpPr/>
          <p:nvPr/>
        </p:nvSpPr>
        <p:spPr>
          <a:xfrm rot="5400000">
            <a:off x="6635909" y="129695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97E15-08A6-CC49-1F19-642F1A179FE7}"/>
              </a:ext>
            </a:extLst>
          </p:cNvPr>
          <p:cNvSpPr txBox="1"/>
          <p:nvPr/>
        </p:nvSpPr>
        <p:spPr>
          <a:xfrm>
            <a:off x="2018289" y="259218"/>
            <a:ext cx="50485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AI Engineering?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Building apps using powerful pre-trained models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Not just coding — designing with intelligence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Mix of coder + product thinker + designer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📝 “I built a chatbot in a weekend — no training code needed.”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B71FB-C0C8-9458-3A05-3A041DB69FFD}"/>
              </a:ext>
            </a:extLst>
          </p:cNvPr>
          <p:cNvSpPr txBox="1"/>
          <p:nvPr/>
        </p:nvSpPr>
        <p:spPr>
          <a:xfrm>
            <a:off x="254014" y="1847890"/>
            <a:ext cx="314461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🔄 Mindset Shift 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Old Way (ML Engineering):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→ Clean → Train → Deploy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New Way (AI Engineering):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Idea → Prompt → Test → Iterate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🧭 Think like a product person, not just a data scientist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0DBDE-1697-30D7-E719-F7E50A689150}"/>
              </a:ext>
            </a:extLst>
          </p:cNvPr>
          <p:cNvSpPr txBox="1"/>
          <p:nvPr/>
        </p:nvSpPr>
        <p:spPr>
          <a:xfrm>
            <a:off x="3277051" y="1828982"/>
            <a:ext cx="3597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🔍 Why “Finishing” Is Harder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AI outputs vary — not predictable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No absolute “correct” answer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Testing is tough!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📌 Easy to start, hard to polish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792FC-8E5F-1E47-6E40-F0B83F36EC46}"/>
              </a:ext>
            </a:extLst>
          </p:cNvPr>
          <p:cNvSpPr txBox="1"/>
          <p:nvPr/>
        </p:nvSpPr>
        <p:spPr>
          <a:xfrm>
            <a:off x="268640" y="4299015"/>
            <a:ext cx="2517968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🛠️ The Stack 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Top: App Layer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UI, Prompts, Experience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Middle: Model Layer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Fine-tuning,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LoRA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Tokens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Base: Infra Layer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GPUs, Costs, Performance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💡 AI Engineers mostly live at the top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04CA14-7707-BF96-AF78-5C723493DD94}"/>
              </a:ext>
            </a:extLst>
          </p:cNvPr>
          <p:cNvSpPr txBox="1"/>
          <p:nvPr/>
        </p:nvSpPr>
        <p:spPr>
          <a:xfrm>
            <a:off x="2950090" y="4736001"/>
            <a:ext cx="40434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⚠️ The Risk: Shallow AI 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Just calling APIs ≠ true engineering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Like WYSIWYG → design lost its depth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Need to build with care + thought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🎨 Craft still matters!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474CE-8306-681E-C077-292ADEC471C6}"/>
              </a:ext>
            </a:extLst>
          </p:cNvPr>
          <p:cNvSpPr txBox="1"/>
          <p:nvPr/>
        </p:nvSpPr>
        <p:spPr>
          <a:xfrm>
            <a:off x="2842771" y="6138535"/>
            <a:ext cx="42580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Enterprise Readiness 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Most companies still exploring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Need real team + culture shift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Not just APIs → rethink workflows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🔁 From consumption to transformation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600F3D-CF8D-EE48-4BEE-A00BBD212A39}"/>
              </a:ext>
            </a:extLst>
          </p:cNvPr>
          <p:cNvSpPr txBox="1"/>
          <p:nvPr/>
        </p:nvSpPr>
        <p:spPr>
          <a:xfrm>
            <a:off x="1204237" y="7288389"/>
            <a:ext cx="45868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Final Thought </a:t>
            </a:r>
          </a:p>
          <a:p>
            <a:pPr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AI Engineering =</a:t>
            </a:r>
            <a:b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🧠 Product Thinking +</a:t>
            </a:r>
            <a:b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🌀 Ambiguity Handling +</a:t>
            </a:r>
            <a:b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🧪 Curiosity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🌱 Start small. Start now. Just be </a:t>
            </a:r>
            <a:r>
              <a:rPr lang="en-US" i="1" dirty="0"/>
              <a:t>curious.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0A2853E-5AD3-5600-4C35-B32368C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14450" y="492458"/>
            <a:ext cx="1103180" cy="1103180"/>
          </a:xfrm>
          <a:prstGeom prst="rect">
            <a:avLst/>
          </a:prstGeom>
          <a:noFill/>
        </p:spPr>
      </p:pic>
      <p:pic>
        <p:nvPicPr>
          <p:cNvPr id="21" name="Picture 2" descr="Identification icon">
            <a:extLst>
              <a:ext uri="{FF2B5EF4-FFF2-40B4-BE49-F238E27FC236}">
                <a16:creationId xmlns:a16="http://schemas.microsoft.com/office/drawing/2014/main" id="{5A851DAF-237C-4178-42C4-38860093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80" y="7537313"/>
            <a:ext cx="939659" cy="93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6A2FBE-E1D9-437B-768F-BF8E8B7C4EE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04237" y="6376507"/>
            <a:ext cx="847494" cy="847494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539FC3-DD17-E5E8-DEDD-4918ADA0058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1218706" y="3112785"/>
            <a:ext cx="1517405" cy="15174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957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34E2C02E-79C2-FA1F-D65F-1A2881EB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1" y="-437934"/>
            <a:ext cx="68580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 | Apache Flink">
            <a:extLst>
              <a:ext uri="{FF2B5EF4-FFF2-40B4-BE49-F238E27FC236}">
                <a16:creationId xmlns:a16="http://schemas.microsoft.com/office/drawing/2014/main" id="{16F33E6F-5DB1-479E-4A7E-EB9C6ECA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35" y="2334133"/>
            <a:ext cx="553411" cy="55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4E2265-3BB7-0E2B-200A-DC3EF415E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81" y="1172030"/>
            <a:ext cx="502051" cy="641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37E1B8-E119-2AE7-A1DB-94A02BBD1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866" y="3622726"/>
            <a:ext cx="682526" cy="344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FF6E2D-F3C8-3936-05BA-046678BBC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825" y="4706179"/>
            <a:ext cx="697407" cy="47439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65BAA8-7414-4292-F293-2F263FFE920D}"/>
              </a:ext>
            </a:extLst>
          </p:cNvPr>
          <p:cNvSpPr/>
          <p:nvPr/>
        </p:nvSpPr>
        <p:spPr>
          <a:xfrm>
            <a:off x="1130653" y="7440673"/>
            <a:ext cx="4938005" cy="1090491"/>
          </a:xfrm>
          <a:custGeom>
            <a:avLst/>
            <a:gdLst>
              <a:gd name="connsiteX0" fmla="*/ 0 w 4938005"/>
              <a:gd name="connsiteY0" fmla="*/ 181752 h 1090491"/>
              <a:gd name="connsiteX1" fmla="*/ 181752 w 4938005"/>
              <a:gd name="connsiteY1" fmla="*/ 0 h 1090491"/>
              <a:gd name="connsiteX2" fmla="*/ 845055 w 4938005"/>
              <a:gd name="connsiteY2" fmla="*/ 0 h 1090491"/>
              <a:gd name="connsiteX3" fmla="*/ 1462612 w 4938005"/>
              <a:gd name="connsiteY3" fmla="*/ 0 h 1090491"/>
              <a:gd name="connsiteX4" fmla="*/ 1988680 w 4938005"/>
              <a:gd name="connsiteY4" fmla="*/ 0 h 1090491"/>
              <a:gd name="connsiteX5" fmla="*/ 2469003 w 4938005"/>
              <a:gd name="connsiteY5" fmla="*/ 0 h 1090491"/>
              <a:gd name="connsiteX6" fmla="*/ 3086560 w 4938005"/>
              <a:gd name="connsiteY6" fmla="*/ 0 h 1090491"/>
              <a:gd name="connsiteX7" fmla="*/ 3658373 w 4938005"/>
              <a:gd name="connsiteY7" fmla="*/ 0 h 1090491"/>
              <a:gd name="connsiteX8" fmla="*/ 4756253 w 4938005"/>
              <a:gd name="connsiteY8" fmla="*/ 0 h 1090491"/>
              <a:gd name="connsiteX9" fmla="*/ 4938005 w 4938005"/>
              <a:gd name="connsiteY9" fmla="*/ 181752 h 1090491"/>
              <a:gd name="connsiteX10" fmla="*/ 4938005 w 4938005"/>
              <a:gd name="connsiteY10" fmla="*/ 530706 h 1090491"/>
              <a:gd name="connsiteX11" fmla="*/ 4938005 w 4938005"/>
              <a:gd name="connsiteY11" fmla="*/ 908739 h 1090491"/>
              <a:gd name="connsiteX12" fmla="*/ 4756253 w 4938005"/>
              <a:gd name="connsiteY12" fmla="*/ 1090491 h 1090491"/>
              <a:gd name="connsiteX13" fmla="*/ 4275930 w 4938005"/>
              <a:gd name="connsiteY13" fmla="*/ 1090491 h 1090491"/>
              <a:gd name="connsiteX14" fmla="*/ 3841353 w 4938005"/>
              <a:gd name="connsiteY14" fmla="*/ 1090491 h 1090491"/>
              <a:gd name="connsiteX15" fmla="*/ 3406775 w 4938005"/>
              <a:gd name="connsiteY15" fmla="*/ 1090491 h 1090491"/>
              <a:gd name="connsiteX16" fmla="*/ 2972198 w 4938005"/>
              <a:gd name="connsiteY16" fmla="*/ 1090491 h 1090491"/>
              <a:gd name="connsiteX17" fmla="*/ 2491875 w 4938005"/>
              <a:gd name="connsiteY17" fmla="*/ 1090491 h 1090491"/>
              <a:gd name="connsiteX18" fmla="*/ 1874317 w 4938005"/>
              <a:gd name="connsiteY18" fmla="*/ 1090491 h 1090491"/>
              <a:gd name="connsiteX19" fmla="*/ 1393995 w 4938005"/>
              <a:gd name="connsiteY19" fmla="*/ 1090491 h 1090491"/>
              <a:gd name="connsiteX20" fmla="*/ 867927 w 4938005"/>
              <a:gd name="connsiteY20" fmla="*/ 1090491 h 1090491"/>
              <a:gd name="connsiteX21" fmla="*/ 181752 w 4938005"/>
              <a:gd name="connsiteY21" fmla="*/ 1090491 h 1090491"/>
              <a:gd name="connsiteX22" fmla="*/ 0 w 4938005"/>
              <a:gd name="connsiteY22" fmla="*/ 908739 h 1090491"/>
              <a:gd name="connsiteX23" fmla="*/ 0 w 4938005"/>
              <a:gd name="connsiteY23" fmla="*/ 552515 h 1090491"/>
              <a:gd name="connsiteX24" fmla="*/ 0 w 4938005"/>
              <a:gd name="connsiteY24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38005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44570" y="-58281"/>
                  <a:pt x="673109" y="61691"/>
                  <a:pt x="845055" y="0"/>
                </a:cubicBezTo>
                <a:cubicBezTo>
                  <a:pt x="1017001" y="-61691"/>
                  <a:pt x="1256696" y="38763"/>
                  <a:pt x="1462612" y="0"/>
                </a:cubicBezTo>
                <a:cubicBezTo>
                  <a:pt x="1668528" y="-38763"/>
                  <a:pt x="1864825" y="21216"/>
                  <a:pt x="1988680" y="0"/>
                </a:cubicBezTo>
                <a:cubicBezTo>
                  <a:pt x="2112535" y="-21216"/>
                  <a:pt x="2309339" y="26255"/>
                  <a:pt x="2469003" y="0"/>
                </a:cubicBezTo>
                <a:cubicBezTo>
                  <a:pt x="2628667" y="-26255"/>
                  <a:pt x="2962834" y="61578"/>
                  <a:pt x="3086560" y="0"/>
                </a:cubicBezTo>
                <a:cubicBezTo>
                  <a:pt x="3210286" y="-61578"/>
                  <a:pt x="3529241" y="2270"/>
                  <a:pt x="3658373" y="0"/>
                </a:cubicBezTo>
                <a:cubicBezTo>
                  <a:pt x="3787505" y="-2270"/>
                  <a:pt x="4486372" y="36833"/>
                  <a:pt x="4756253" y="0"/>
                </a:cubicBezTo>
                <a:cubicBezTo>
                  <a:pt x="4855158" y="3066"/>
                  <a:pt x="4941987" y="57877"/>
                  <a:pt x="4938005" y="181752"/>
                </a:cubicBezTo>
                <a:cubicBezTo>
                  <a:pt x="4961566" y="345788"/>
                  <a:pt x="4934520" y="436488"/>
                  <a:pt x="4938005" y="530706"/>
                </a:cubicBezTo>
                <a:cubicBezTo>
                  <a:pt x="4941490" y="624924"/>
                  <a:pt x="4914002" y="734983"/>
                  <a:pt x="4938005" y="908739"/>
                </a:cubicBezTo>
                <a:cubicBezTo>
                  <a:pt x="4932964" y="1004624"/>
                  <a:pt x="4851550" y="1082239"/>
                  <a:pt x="4756253" y="1090491"/>
                </a:cubicBezTo>
                <a:cubicBezTo>
                  <a:pt x="4553915" y="1115643"/>
                  <a:pt x="4442300" y="1033734"/>
                  <a:pt x="4275930" y="1090491"/>
                </a:cubicBezTo>
                <a:cubicBezTo>
                  <a:pt x="4109560" y="1147248"/>
                  <a:pt x="4024975" y="1045186"/>
                  <a:pt x="3841353" y="1090491"/>
                </a:cubicBezTo>
                <a:cubicBezTo>
                  <a:pt x="3657731" y="1135796"/>
                  <a:pt x="3622383" y="1060133"/>
                  <a:pt x="3406775" y="1090491"/>
                </a:cubicBezTo>
                <a:cubicBezTo>
                  <a:pt x="3191167" y="1120849"/>
                  <a:pt x="3066508" y="1088719"/>
                  <a:pt x="2972198" y="1090491"/>
                </a:cubicBezTo>
                <a:cubicBezTo>
                  <a:pt x="2877888" y="1092263"/>
                  <a:pt x="2648439" y="1057598"/>
                  <a:pt x="2491875" y="1090491"/>
                </a:cubicBezTo>
                <a:cubicBezTo>
                  <a:pt x="2335311" y="1123384"/>
                  <a:pt x="2024509" y="1018450"/>
                  <a:pt x="1874317" y="1090491"/>
                </a:cubicBezTo>
                <a:cubicBezTo>
                  <a:pt x="1724125" y="1162532"/>
                  <a:pt x="1616794" y="1043482"/>
                  <a:pt x="1393995" y="1090491"/>
                </a:cubicBezTo>
                <a:cubicBezTo>
                  <a:pt x="1171196" y="1137500"/>
                  <a:pt x="1018772" y="1034419"/>
                  <a:pt x="867927" y="1090491"/>
                </a:cubicBezTo>
                <a:cubicBezTo>
                  <a:pt x="717082" y="1146563"/>
                  <a:pt x="493635" y="1050158"/>
                  <a:pt x="181752" y="1090491"/>
                </a:cubicBezTo>
                <a:cubicBezTo>
                  <a:pt x="68086" y="1091347"/>
                  <a:pt x="-23215" y="1025137"/>
                  <a:pt x="0" y="908739"/>
                </a:cubicBezTo>
                <a:cubicBezTo>
                  <a:pt x="-9511" y="800421"/>
                  <a:pt x="27400" y="730110"/>
                  <a:pt x="0" y="552515"/>
                </a:cubicBezTo>
                <a:cubicBezTo>
                  <a:pt x="-27400" y="374920"/>
                  <a:pt x="15126" y="269806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5F5A5-8D4A-051A-4598-51E2F01577D9}"/>
              </a:ext>
            </a:extLst>
          </p:cNvPr>
          <p:cNvSpPr txBox="1"/>
          <p:nvPr/>
        </p:nvSpPr>
        <p:spPr>
          <a:xfrm>
            <a:off x="1130653" y="7440673"/>
            <a:ext cx="4938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 </a:t>
            </a:r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Typical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5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Pipeline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5B851-E3F4-BA35-4A08-1D1EAF672F43}"/>
              </a:ext>
            </a:extLst>
          </p:cNvPr>
          <p:cNvSpPr txBox="1"/>
          <p:nvPr/>
        </p:nvSpPr>
        <p:spPr>
          <a:xfrm>
            <a:off x="3207784" y="852843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4" name="Picture 20" descr="Black LinkedIn Icon">
            <a:extLst>
              <a:ext uri="{FF2B5EF4-FFF2-40B4-BE49-F238E27FC236}">
                <a16:creationId xmlns:a16="http://schemas.microsoft.com/office/drawing/2014/main" id="{48A29B74-6F6D-3659-EBA7-982D0F18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406" y="853328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CF7C93-4ECA-2A92-8B6C-E99CB39A525D}"/>
              </a:ext>
            </a:extLst>
          </p:cNvPr>
          <p:cNvSpPr/>
          <p:nvPr/>
        </p:nvSpPr>
        <p:spPr>
          <a:xfrm>
            <a:off x="1962181" y="1172030"/>
            <a:ext cx="502051" cy="677799"/>
          </a:xfrm>
          <a:prstGeom prst="roundRect">
            <a:avLst/>
          </a:prstGeom>
          <a:blipFill>
            <a:blip r:embed="rId8">
              <a:alphaModFix amt="4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116555-5E4C-21C4-3EAC-EB6495274C9C}"/>
              </a:ext>
            </a:extLst>
          </p:cNvPr>
          <p:cNvSpPr/>
          <p:nvPr/>
        </p:nvSpPr>
        <p:spPr>
          <a:xfrm>
            <a:off x="5380011" y="4604965"/>
            <a:ext cx="553412" cy="599677"/>
          </a:xfrm>
          <a:prstGeom prst="roundRect">
            <a:avLst/>
          </a:prstGeom>
          <a:blipFill>
            <a:blip r:embed="rId8">
              <a:alphaModFix amt="4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18EC11-7838-69F7-378A-C2D04C27DFB8}"/>
              </a:ext>
            </a:extLst>
          </p:cNvPr>
          <p:cNvSpPr/>
          <p:nvPr/>
        </p:nvSpPr>
        <p:spPr>
          <a:xfrm>
            <a:off x="1852470" y="3586630"/>
            <a:ext cx="697407" cy="416372"/>
          </a:xfrm>
          <a:prstGeom prst="roundRect">
            <a:avLst/>
          </a:prstGeom>
          <a:blipFill>
            <a:blip r:embed="rId8">
              <a:alphaModFix amt="4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6A8346-07B3-48EB-B7C4-4EAF911C2D54}"/>
              </a:ext>
            </a:extLst>
          </p:cNvPr>
          <p:cNvSpPr/>
          <p:nvPr/>
        </p:nvSpPr>
        <p:spPr>
          <a:xfrm>
            <a:off x="5525346" y="3744286"/>
            <a:ext cx="697407" cy="671826"/>
          </a:xfrm>
          <a:prstGeom prst="ellipse">
            <a:avLst/>
          </a:prstGeom>
          <a:blipFill>
            <a:blip r:embed="rId8">
              <a:alphaModFix amt="4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BE18FB-CA8C-5485-43F5-DFF0559699C3}"/>
              </a:ext>
            </a:extLst>
          </p:cNvPr>
          <p:cNvSpPr/>
          <p:nvPr/>
        </p:nvSpPr>
        <p:spPr>
          <a:xfrm>
            <a:off x="4887035" y="2353190"/>
            <a:ext cx="553411" cy="611817"/>
          </a:xfrm>
          <a:prstGeom prst="roundRect">
            <a:avLst/>
          </a:prstGeom>
          <a:blipFill>
            <a:blip r:embed="rId8">
              <a:alphaModFix amt="4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34D9A8-6426-F718-4E5E-0F7F45224BB5}"/>
              </a:ext>
            </a:extLst>
          </p:cNvPr>
          <p:cNvSpPr/>
          <p:nvPr/>
        </p:nvSpPr>
        <p:spPr>
          <a:xfrm>
            <a:off x="1938570" y="5816142"/>
            <a:ext cx="553412" cy="599677"/>
          </a:xfrm>
          <a:prstGeom prst="roundRect">
            <a:avLst/>
          </a:prstGeom>
          <a:blipFill>
            <a:blip r:embed="rId8">
              <a:alphaModFix amt="2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9D78D172-C2EC-7CF2-8B4D-827D6DA89CF0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66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3048B12-423E-650D-2856-3F5F5049B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42282">
            <a:off x="-645281" y="4373170"/>
            <a:ext cx="7199313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745A88-1284-2609-C56A-BA4BB98C8F23}"/>
              </a:ext>
            </a:extLst>
          </p:cNvPr>
          <p:cNvSpPr/>
          <p:nvPr/>
        </p:nvSpPr>
        <p:spPr>
          <a:xfrm>
            <a:off x="378626" y="397936"/>
            <a:ext cx="6359237" cy="954106"/>
          </a:xfrm>
          <a:custGeom>
            <a:avLst/>
            <a:gdLst>
              <a:gd name="connsiteX0" fmla="*/ 0 w 6359237"/>
              <a:gd name="connsiteY0" fmla="*/ 159021 h 954106"/>
              <a:gd name="connsiteX1" fmla="*/ 159021 w 6359237"/>
              <a:gd name="connsiteY1" fmla="*/ 0 h 954106"/>
              <a:gd name="connsiteX2" fmla="*/ 829044 w 6359237"/>
              <a:gd name="connsiteY2" fmla="*/ 0 h 954106"/>
              <a:gd name="connsiteX3" fmla="*/ 1438656 w 6359237"/>
              <a:gd name="connsiteY3" fmla="*/ 0 h 954106"/>
              <a:gd name="connsiteX4" fmla="*/ 1927444 w 6359237"/>
              <a:gd name="connsiteY4" fmla="*/ 0 h 954106"/>
              <a:gd name="connsiteX5" fmla="*/ 2355819 w 6359237"/>
              <a:gd name="connsiteY5" fmla="*/ 0 h 954106"/>
              <a:gd name="connsiteX6" fmla="*/ 2965431 w 6359237"/>
              <a:gd name="connsiteY6" fmla="*/ 0 h 954106"/>
              <a:gd name="connsiteX7" fmla="*/ 3514630 w 6359237"/>
              <a:gd name="connsiteY7" fmla="*/ 0 h 954106"/>
              <a:gd name="connsiteX8" fmla="*/ 4184654 w 6359237"/>
              <a:gd name="connsiteY8" fmla="*/ 0 h 954106"/>
              <a:gd name="connsiteX9" fmla="*/ 4794265 w 6359237"/>
              <a:gd name="connsiteY9" fmla="*/ 0 h 954106"/>
              <a:gd name="connsiteX10" fmla="*/ 5222641 w 6359237"/>
              <a:gd name="connsiteY10" fmla="*/ 0 h 954106"/>
              <a:gd name="connsiteX11" fmla="*/ 6200216 w 6359237"/>
              <a:gd name="connsiteY11" fmla="*/ 0 h 954106"/>
              <a:gd name="connsiteX12" fmla="*/ 6359237 w 6359237"/>
              <a:gd name="connsiteY12" fmla="*/ 159021 h 954106"/>
              <a:gd name="connsiteX13" fmla="*/ 6359237 w 6359237"/>
              <a:gd name="connsiteY13" fmla="*/ 464332 h 954106"/>
              <a:gd name="connsiteX14" fmla="*/ 6359237 w 6359237"/>
              <a:gd name="connsiteY14" fmla="*/ 795085 h 954106"/>
              <a:gd name="connsiteX15" fmla="*/ 6200216 w 6359237"/>
              <a:gd name="connsiteY15" fmla="*/ 954106 h 954106"/>
              <a:gd name="connsiteX16" fmla="*/ 5590605 w 6359237"/>
              <a:gd name="connsiteY16" fmla="*/ 954106 h 954106"/>
              <a:gd name="connsiteX17" fmla="*/ 5162229 w 6359237"/>
              <a:gd name="connsiteY17" fmla="*/ 954106 h 954106"/>
              <a:gd name="connsiteX18" fmla="*/ 4552617 w 6359237"/>
              <a:gd name="connsiteY18" fmla="*/ 954106 h 954106"/>
              <a:gd name="connsiteX19" fmla="*/ 4124242 w 6359237"/>
              <a:gd name="connsiteY19" fmla="*/ 954106 h 954106"/>
              <a:gd name="connsiteX20" fmla="*/ 3635454 w 6359237"/>
              <a:gd name="connsiteY20" fmla="*/ 954106 h 954106"/>
              <a:gd name="connsiteX21" fmla="*/ 3207078 w 6359237"/>
              <a:gd name="connsiteY21" fmla="*/ 954106 h 954106"/>
              <a:gd name="connsiteX22" fmla="*/ 2657879 w 6359237"/>
              <a:gd name="connsiteY22" fmla="*/ 954106 h 954106"/>
              <a:gd name="connsiteX23" fmla="*/ 2289915 w 6359237"/>
              <a:gd name="connsiteY23" fmla="*/ 954106 h 954106"/>
              <a:gd name="connsiteX24" fmla="*/ 1740716 w 6359237"/>
              <a:gd name="connsiteY24" fmla="*/ 954106 h 954106"/>
              <a:gd name="connsiteX25" fmla="*/ 1372752 w 6359237"/>
              <a:gd name="connsiteY25" fmla="*/ 954106 h 954106"/>
              <a:gd name="connsiteX26" fmla="*/ 702729 w 6359237"/>
              <a:gd name="connsiteY26" fmla="*/ 954106 h 954106"/>
              <a:gd name="connsiteX27" fmla="*/ 159021 w 6359237"/>
              <a:gd name="connsiteY27" fmla="*/ 954106 h 954106"/>
              <a:gd name="connsiteX28" fmla="*/ 0 w 6359237"/>
              <a:gd name="connsiteY28" fmla="*/ 795085 h 954106"/>
              <a:gd name="connsiteX29" fmla="*/ 0 w 6359237"/>
              <a:gd name="connsiteY29" fmla="*/ 470692 h 954106"/>
              <a:gd name="connsiteX30" fmla="*/ 0 w 6359237"/>
              <a:gd name="connsiteY30" fmla="*/ 159021 h 95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359237" h="954106" extrusionOk="0">
                <a:moveTo>
                  <a:pt x="0" y="159021"/>
                </a:moveTo>
                <a:cubicBezTo>
                  <a:pt x="-11931" y="57151"/>
                  <a:pt x="61851" y="-3433"/>
                  <a:pt x="159021" y="0"/>
                </a:cubicBezTo>
                <a:cubicBezTo>
                  <a:pt x="353212" y="-1337"/>
                  <a:pt x="589396" y="43216"/>
                  <a:pt x="829044" y="0"/>
                </a:cubicBezTo>
                <a:cubicBezTo>
                  <a:pt x="1068692" y="-43216"/>
                  <a:pt x="1274837" y="60024"/>
                  <a:pt x="1438656" y="0"/>
                </a:cubicBezTo>
                <a:cubicBezTo>
                  <a:pt x="1602475" y="-60024"/>
                  <a:pt x="1727790" y="45208"/>
                  <a:pt x="1927444" y="0"/>
                </a:cubicBezTo>
                <a:cubicBezTo>
                  <a:pt x="2127098" y="-45208"/>
                  <a:pt x="2158068" y="33296"/>
                  <a:pt x="2355819" y="0"/>
                </a:cubicBezTo>
                <a:cubicBezTo>
                  <a:pt x="2553570" y="-33296"/>
                  <a:pt x="2691666" y="69312"/>
                  <a:pt x="2965431" y="0"/>
                </a:cubicBezTo>
                <a:cubicBezTo>
                  <a:pt x="3239196" y="-69312"/>
                  <a:pt x="3318304" y="4340"/>
                  <a:pt x="3514630" y="0"/>
                </a:cubicBezTo>
                <a:cubicBezTo>
                  <a:pt x="3710956" y="-4340"/>
                  <a:pt x="4032586" y="7432"/>
                  <a:pt x="4184654" y="0"/>
                </a:cubicBezTo>
                <a:cubicBezTo>
                  <a:pt x="4336722" y="-7432"/>
                  <a:pt x="4625500" y="40485"/>
                  <a:pt x="4794265" y="0"/>
                </a:cubicBezTo>
                <a:cubicBezTo>
                  <a:pt x="4963030" y="-40485"/>
                  <a:pt x="5121600" y="15569"/>
                  <a:pt x="5222641" y="0"/>
                </a:cubicBezTo>
                <a:cubicBezTo>
                  <a:pt x="5323682" y="-15569"/>
                  <a:pt x="5932783" y="37765"/>
                  <a:pt x="6200216" y="0"/>
                </a:cubicBezTo>
                <a:cubicBezTo>
                  <a:pt x="6305235" y="-822"/>
                  <a:pt x="6361061" y="61376"/>
                  <a:pt x="6359237" y="159021"/>
                </a:cubicBezTo>
                <a:cubicBezTo>
                  <a:pt x="6377880" y="310944"/>
                  <a:pt x="6333239" y="380044"/>
                  <a:pt x="6359237" y="464332"/>
                </a:cubicBezTo>
                <a:cubicBezTo>
                  <a:pt x="6385235" y="548620"/>
                  <a:pt x="6355015" y="659635"/>
                  <a:pt x="6359237" y="795085"/>
                </a:cubicBezTo>
                <a:cubicBezTo>
                  <a:pt x="6355820" y="888811"/>
                  <a:pt x="6280196" y="949518"/>
                  <a:pt x="6200216" y="954106"/>
                </a:cubicBezTo>
                <a:cubicBezTo>
                  <a:pt x="5895439" y="984001"/>
                  <a:pt x="5738718" y="928873"/>
                  <a:pt x="5590605" y="954106"/>
                </a:cubicBezTo>
                <a:cubicBezTo>
                  <a:pt x="5442492" y="979339"/>
                  <a:pt x="5253387" y="922371"/>
                  <a:pt x="5162229" y="954106"/>
                </a:cubicBezTo>
                <a:cubicBezTo>
                  <a:pt x="5071071" y="985841"/>
                  <a:pt x="4816373" y="945154"/>
                  <a:pt x="4552617" y="954106"/>
                </a:cubicBezTo>
                <a:cubicBezTo>
                  <a:pt x="4288861" y="963058"/>
                  <a:pt x="4310931" y="929940"/>
                  <a:pt x="4124242" y="954106"/>
                </a:cubicBezTo>
                <a:cubicBezTo>
                  <a:pt x="3937553" y="978272"/>
                  <a:pt x="3831578" y="950886"/>
                  <a:pt x="3635454" y="954106"/>
                </a:cubicBezTo>
                <a:cubicBezTo>
                  <a:pt x="3439330" y="957326"/>
                  <a:pt x="3307321" y="919998"/>
                  <a:pt x="3207078" y="954106"/>
                </a:cubicBezTo>
                <a:cubicBezTo>
                  <a:pt x="3106835" y="988214"/>
                  <a:pt x="2785228" y="934068"/>
                  <a:pt x="2657879" y="954106"/>
                </a:cubicBezTo>
                <a:cubicBezTo>
                  <a:pt x="2530530" y="974144"/>
                  <a:pt x="2471401" y="943058"/>
                  <a:pt x="2289915" y="954106"/>
                </a:cubicBezTo>
                <a:cubicBezTo>
                  <a:pt x="2108429" y="965154"/>
                  <a:pt x="1863261" y="918800"/>
                  <a:pt x="1740716" y="954106"/>
                </a:cubicBezTo>
                <a:cubicBezTo>
                  <a:pt x="1618171" y="989412"/>
                  <a:pt x="1447717" y="910907"/>
                  <a:pt x="1372752" y="954106"/>
                </a:cubicBezTo>
                <a:cubicBezTo>
                  <a:pt x="1297787" y="997305"/>
                  <a:pt x="863756" y="921768"/>
                  <a:pt x="702729" y="954106"/>
                </a:cubicBezTo>
                <a:cubicBezTo>
                  <a:pt x="541702" y="986444"/>
                  <a:pt x="277292" y="927260"/>
                  <a:pt x="159021" y="954106"/>
                </a:cubicBezTo>
                <a:cubicBezTo>
                  <a:pt x="52494" y="955741"/>
                  <a:pt x="-16466" y="883475"/>
                  <a:pt x="0" y="795085"/>
                </a:cubicBezTo>
                <a:cubicBezTo>
                  <a:pt x="-16585" y="646647"/>
                  <a:pt x="38459" y="545599"/>
                  <a:pt x="0" y="470692"/>
                </a:cubicBezTo>
                <a:cubicBezTo>
                  <a:pt x="-38459" y="395785"/>
                  <a:pt x="14008" y="224518"/>
                  <a:pt x="0" y="159021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D6E96-0173-9C0B-14F8-F871DD1EC262}"/>
              </a:ext>
            </a:extLst>
          </p:cNvPr>
          <p:cNvSpPr txBox="1"/>
          <p:nvPr/>
        </p:nvSpPr>
        <p:spPr>
          <a:xfrm>
            <a:off x="327383" y="459490"/>
            <a:ext cx="64617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Language AI </a:t>
            </a:r>
            <a:r>
              <a:rPr lang="en-IN" sz="32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Query Processing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From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Query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Response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F931A-2147-4A7C-7A0F-7F5827153C53}"/>
              </a:ext>
            </a:extLst>
          </p:cNvPr>
          <p:cNvSpPr txBox="1"/>
          <p:nvPr/>
        </p:nvSpPr>
        <p:spPr>
          <a:xfrm>
            <a:off x="5614306" y="1052686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Picture 20" descr="Black LinkedIn Icon">
            <a:extLst>
              <a:ext uri="{FF2B5EF4-FFF2-40B4-BE49-F238E27FC236}">
                <a16:creationId xmlns:a16="http://schemas.microsoft.com/office/drawing/2014/main" id="{D5A880E6-A218-573C-8BA7-5579CD73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28" y="1057538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izzes icon">
            <a:extLst>
              <a:ext uri="{FF2B5EF4-FFF2-40B4-BE49-F238E27FC236}">
                <a16:creationId xmlns:a16="http://schemas.microsoft.com/office/drawing/2014/main" id="{B6AD9D84-4D34-CF7F-9003-12AA9EF9C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64" y="2189746"/>
            <a:ext cx="746593" cy="7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plement icon">
            <a:extLst>
              <a:ext uri="{FF2B5EF4-FFF2-40B4-BE49-F238E27FC236}">
                <a16:creationId xmlns:a16="http://schemas.microsoft.com/office/drawing/2014/main" id="{1194A5BC-98DD-DEE5-ADB1-087DBA45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91" y="3061132"/>
            <a:ext cx="746593" cy="7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anning icon">
            <a:extLst>
              <a:ext uri="{FF2B5EF4-FFF2-40B4-BE49-F238E27FC236}">
                <a16:creationId xmlns:a16="http://schemas.microsoft.com/office/drawing/2014/main" id="{7FC3AE1F-6C75-AABD-23AD-264B4ED18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84" y="3807725"/>
            <a:ext cx="866386" cy="8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owchart icon">
            <a:extLst>
              <a:ext uri="{FF2B5EF4-FFF2-40B4-BE49-F238E27FC236}">
                <a16:creationId xmlns:a16="http://schemas.microsoft.com/office/drawing/2014/main" id="{E5E372CF-2E42-909F-B79F-A3660B65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77" y="4674111"/>
            <a:ext cx="866386" cy="8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tilization icon">
            <a:extLst>
              <a:ext uri="{FF2B5EF4-FFF2-40B4-BE49-F238E27FC236}">
                <a16:creationId xmlns:a16="http://schemas.microsoft.com/office/drawing/2014/main" id="{B006D512-647F-9AFB-2766-493F8F89F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53" y="5540497"/>
            <a:ext cx="866386" cy="8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sk icon">
            <a:extLst>
              <a:ext uri="{FF2B5EF4-FFF2-40B4-BE49-F238E27FC236}">
                <a16:creationId xmlns:a16="http://schemas.microsoft.com/office/drawing/2014/main" id="{52FB1C13-F620-3696-67D8-CA003DED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35" y="6442539"/>
            <a:ext cx="866386" cy="8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BD00BED-2632-86D5-1931-BC93ECB90280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13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FEA4-646A-5008-103D-FEFD8A5D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E86E2C-B874-B007-89CF-087676905CD4}"/>
              </a:ext>
            </a:extLst>
          </p:cNvPr>
          <p:cNvSpPr/>
          <p:nvPr/>
        </p:nvSpPr>
        <p:spPr>
          <a:xfrm>
            <a:off x="426750" y="7929706"/>
            <a:ext cx="6359237" cy="954106"/>
          </a:xfrm>
          <a:custGeom>
            <a:avLst/>
            <a:gdLst>
              <a:gd name="connsiteX0" fmla="*/ 0 w 6359237"/>
              <a:gd name="connsiteY0" fmla="*/ 159021 h 954106"/>
              <a:gd name="connsiteX1" fmla="*/ 159021 w 6359237"/>
              <a:gd name="connsiteY1" fmla="*/ 0 h 954106"/>
              <a:gd name="connsiteX2" fmla="*/ 829044 w 6359237"/>
              <a:gd name="connsiteY2" fmla="*/ 0 h 954106"/>
              <a:gd name="connsiteX3" fmla="*/ 1438656 w 6359237"/>
              <a:gd name="connsiteY3" fmla="*/ 0 h 954106"/>
              <a:gd name="connsiteX4" fmla="*/ 1927444 w 6359237"/>
              <a:gd name="connsiteY4" fmla="*/ 0 h 954106"/>
              <a:gd name="connsiteX5" fmla="*/ 2355819 w 6359237"/>
              <a:gd name="connsiteY5" fmla="*/ 0 h 954106"/>
              <a:gd name="connsiteX6" fmla="*/ 2965431 w 6359237"/>
              <a:gd name="connsiteY6" fmla="*/ 0 h 954106"/>
              <a:gd name="connsiteX7" fmla="*/ 3514630 w 6359237"/>
              <a:gd name="connsiteY7" fmla="*/ 0 h 954106"/>
              <a:gd name="connsiteX8" fmla="*/ 4184654 w 6359237"/>
              <a:gd name="connsiteY8" fmla="*/ 0 h 954106"/>
              <a:gd name="connsiteX9" fmla="*/ 4794265 w 6359237"/>
              <a:gd name="connsiteY9" fmla="*/ 0 h 954106"/>
              <a:gd name="connsiteX10" fmla="*/ 5222641 w 6359237"/>
              <a:gd name="connsiteY10" fmla="*/ 0 h 954106"/>
              <a:gd name="connsiteX11" fmla="*/ 6200216 w 6359237"/>
              <a:gd name="connsiteY11" fmla="*/ 0 h 954106"/>
              <a:gd name="connsiteX12" fmla="*/ 6359237 w 6359237"/>
              <a:gd name="connsiteY12" fmla="*/ 159021 h 954106"/>
              <a:gd name="connsiteX13" fmla="*/ 6359237 w 6359237"/>
              <a:gd name="connsiteY13" fmla="*/ 464332 h 954106"/>
              <a:gd name="connsiteX14" fmla="*/ 6359237 w 6359237"/>
              <a:gd name="connsiteY14" fmla="*/ 795085 h 954106"/>
              <a:gd name="connsiteX15" fmla="*/ 6200216 w 6359237"/>
              <a:gd name="connsiteY15" fmla="*/ 954106 h 954106"/>
              <a:gd name="connsiteX16" fmla="*/ 5590605 w 6359237"/>
              <a:gd name="connsiteY16" fmla="*/ 954106 h 954106"/>
              <a:gd name="connsiteX17" fmla="*/ 5162229 w 6359237"/>
              <a:gd name="connsiteY17" fmla="*/ 954106 h 954106"/>
              <a:gd name="connsiteX18" fmla="*/ 4552617 w 6359237"/>
              <a:gd name="connsiteY18" fmla="*/ 954106 h 954106"/>
              <a:gd name="connsiteX19" fmla="*/ 4124242 w 6359237"/>
              <a:gd name="connsiteY19" fmla="*/ 954106 h 954106"/>
              <a:gd name="connsiteX20" fmla="*/ 3635454 w 6359237"/>
              <a:gd name="connsiteY20" fmla="*/ 954106 h 954106"/>
              <a:gd name="connsiteX21" fmla="*/ 3207078 w 6359237"/>
              <a:gd name="connsiteY21" fmla="*/ 954106 h 954106"/>
              <a:gd name="connsiteX22" fmla="*/ 2657879 w 6359237"/>
              <a:gd name="connsiteY22" fmla="*/ 954106 h 954106"/>
              <a:gd name="connsiteX23" fmla="*/ 2289915 w 6359237"/>
              <a:gd name="connsiteY23" fmla="*/ 954106 h 954106"/>
              <a:gd name="connsiteX24" fmla="*/ 1740716 w 6359237"/>
              <a:gd name="connsiteY24" fmla="*/ 954106 h 954106"/>
              <a:gd name="connsiteX25" fmla="*/ 1372752 w 6359237"/>
              <a:gd name="connsiteY25" fmla="*/ 954106 h 954106"/>
              <a:gd name="connsiteX26" fmla="*/ 702729 w 6359237"/>
              <a:gd name="connsiteY26" fmla="*/ 954106 h 954106"/>
              <a:gd name="connsiteX27" fmla="*/ 159021 w 6359237"/>
              <a:gd name="connsiteY27" fmla="*/ 954106 h 954106"/>
              <a:gd name="connsiteX28" fmla="*/ 0 w 6359237"/>
              <a:gd name="connsiteY28" fmla="*/ 795085 h 954106"/>
              <a:gd name="connsiteX29" fmla="*/ 0 w 6359237"/>
              <a:gd name="connsiteY29" fmla="*/ 470692 h 954106"/>
              <a:gd name="connsiteX30" fmla="*/ 0 w 6359237"/>
              <a:gd name="connsiteY30" fmla="*/ 159021 h 95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359237" h="954106" extrusionOk="0">
                <a:moveTo>
                  <a:pt x="0" y="159021"/>
                </a:moveTo>
                <a:cubicBezTo>
                  <a:pt x="-11931" y="57151"/>
                  <a:pt x="61851" y="-3433"/>
                  <a:pt x="159021" y="0"/>
                </a:cubicBezTo>
                <a:cubicBezTo>
                  <a:pt x="353212" y="-1337"/>
                  <a:pt x="589396" y="43216"/>
                  <a:pt x="829044" y="0"/>
                </a:cubicBezTo>
                <a:cubicBezTo>
                  <a:pt x="1068692" y="-43216"/>
                  <a:pt x="1274837" y="60024"/>
                  <a:pt x="1438656" y="0"/>
                </a:cubicBezTo>
                <a:cubicBezTo>
                  <a:pt x="1602475" y="-60024"/>
                  <a:pt x="1727790" y="45208"/>
                  <a:pt x="1927444" y="0"/>
                </a:cubicBezTo>
                <a:cubicBezTo>
                  <a:pt x="2127098" y="-45208"/>
                  <a:pt x="2158068" y="33296"/>
                  <a:pt x="2355819" y="0"/>
                </a:cubicBezTo>
                <a:cubicBezTo>
                  <a:pt x="2553570" y="-33296"/>
                  <a:pt x="2691666" y="69312"/>
                  <a:pt x="2965431" y="0"/>
                </a:cubicBezTo>
                <a:cubicBezTo>
                  <a:pt x="3239196" y="-69312"/>
                  <a:pt x="3318304" y="4340"/>
                  <a:pt x="3514630" y="0"/>
                </a:cubicBezTo>
                <a:cubicBezTo>
                  <a:pt x="3710956" y="-4340"/>
                  <a:pt x="4032586" y="7432"/>
                  <a:pt x="4184654" y="0"/>
                </a:cubicBezTo>
                <a:cubicBezTo>
                  <a:pt x="4336722" y="-7432"/>
                  <a:pt x="4625500" y="40485"/>
                  <a:pt x="4794265" y="0"/>
                </a:cubicBezTo>
                <a:cubicBezTo>
                  <a:pt x="4963030" y="-40485"/>
                  <a:pt x="5121600" y="15569"/>
                  <a:pt x="5222641" y="0"/>
                </a:cubicBezTo>
                <a:cubicBezTo>
                  <a:pt x="5323682" y="-15569"/>
                  <a:pt x="5932783" y="37765"/>
                  <a:pt x="6200216" y="0"/>
                </a:cubicBezTo>
                <a:cubicBezTo>
                  <a:pt x="6305235" y="-822"/>
                  <a:pt x="6361061" y="61376"/>
                  <a:pt x="6359237" y="159021"/>
                </a:cubicBezTo>
                <a:cubicBezTo>
                  <a:pt x="6377880" y="310944"/>
                  <a:pt x="6333239" y="380044"/>
                  <a:pt x="6359237" y="464332"/>
                </a:cubicBezTo>
                <a:cubicBezTo>
                  <a:pt x="6385235" y="548620"/>
                  <a:pt x="6355015" y="659635"/>
                  <a:pt x="6359237" y="795085"/>
                </a:cubicBezTo>
                <a:cubicBezTo>
                  <a:pt x="6355820" y="888811"/>
                  <a:pt x="6280196" y="949518"/>
                  <a:pt x="6200216" y="954106"/>
                </a:cubicBezTo>
                <a:cubicBezTo>
                  <a:pt x="5895439" y="984001"/>
                  <a:pt x="5738718" y="928873"/>
                  <a:pt x="5590605" y="954106"/>
                </a:cubicBezTo>
                <a:cubicBezTo>
                  <a:pt x="5442492" y="979339"/>
                  <a:pt x="5253387" y="922371"/>
                  <a:pt x="5162229" y="954106"/>
                </a:cubicBezTo>
                <a:cubicBezTo>
                  <a:pt x="5071071" y="985841"/>
                  <a:pt x="4816373" y="945154"/>
                  <a:pt x="4552617" y="954106"/>
                </a:cubicBezTo>
                <a:cubicBezTo>
                  <a:pt x="4288861" y="963058"/>
                  <a:pt x="4310931" y="929940"/>
                  <a:pt x="4124242" y="954106"/>
                </a:cubicBezTo>
                <a:cubicBezTo>
                  <a:pt x="3937553" y="978272"/>
                  <a:pt x="3831578" y="950886"/>
                  <a:pt x="3635454" y="954106"/>
                </a:cubicBezTo>
                <a:cubicBezTo>
                  <a:pt x="3439330" y="957326"/>
                  <a:pt x="3307321" y="919998"/>
                  <a:pt x="3207078" y="954106"/>
                </a:cubicBezTo>
                <a:cubicBezTo>
                  <a:pt x="3106835" y="988214"/>
                  <a:pt x="2785228" y="934068"/>
                  <a:pt x="2657879" y="954106"/>
                </a:cubicBezTo>
                <a:cubicBezTo>
                  <a:pt x="2530530" y="974144"/>
                  <a:pt x="2471401" y="943058"/>
                  <a:pt x="2289915" y="954106"/>
                </a:cubicBezTo>
                <a:cubicBezTo>
                  <a:pt x="2108429" y="965154"/>
                  <a:pt x="1863261" y="918800"/>
                  <a:pt x="1740716" y="954106"/>
                </a:cubicBezTo>
                <a:cubicBezTo>
                  <a:pt x="1618171" y="989412"/>
                  <a:pt x="1447717" y="910907"/>
                  <a:pt x="1372752" y="954106"/>
                </a:cubicBezTo>
                <a:cubicBezTo>
                  <a:pt x="1297787" y="997305"/>
                  <a:pt x="863756" y="921768"/>
                  <a:pt x="702729" y="954106"/>
                </a:cubicBezTo>
                <a:cubicBezTo>
                  <a:pt x="541702" y="986444"/>
                  <a:pt x="277292" y="927260"/>
                  <a:pt x="159021" y="954106"/>
                </a:cubicBezTo>
                <a:cubicBezTo>
                  <a:pt x="52494" y="955741"/>
                  <a:pt x="-16466" y="883475"/>
                  <a:pt x="0" y="795085"/>
                </a:cubicBezTo>
                <a:cubicBezTo>
                  <a:pt x="-16585" y="646647"/>
                  <a:pt x="38459" y="545599"/>
                  <a:pt x="0" y="470692"/>
                </a:cubicBezTo>
                <a:cubicBezTo>
                  <a:pt x="-38459" y="395785"/>
                  <a:pt x="14008" y="224518"/>
                  <a:pt x="0" y="159021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138A4-CB24-7926-95A5-ADD0B49DAEE0}"/>
              </a:ext>
            </a:extLst>
          </p:cNvPr>
          <p:cNvSpPr txBox="1"/>
          <p:nvPr/>
        </p:nvSpPr>
        <p:spPr>
          <a:xfrm>
            <a:off x="527409" y="7949799"/>
            <a:ext cx="6144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Evolution </a:t>
            </a:r>
            <a:r>
              <a:rPr lang="en-IN" sz="3600" dirty="0">
                <a:solidFill>
                  <a:srgbClr val="4E4E4E"/>
                </a:solidFill>
                <a:latin typeface="Cooper Black" panose="0208090404030B020404" pitchFamily="18" charset="0"/>
              </a:rPr>
              <a:t>of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Language AI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From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NLP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Adaptive RAG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MCP?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3D46A3-EDA9-7F77-F656-08A2F840FE6E}"/>
              </a:ext>
            </a:extLst>
          </p:cNvPr>
          <p:cNvSpPr txBox="1"/>
          <p:nvPr/>
        </p:nvSpPr>
        <p:spPr>
          <a:xfrm>
            <a:off x="5070621" y="7968573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6C79C85D-71AC-9DB7-ECAB-5A24CB5DD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43" y="7973425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6C8547-0B1A-2216-EE19-47783E3AFA45}"/>
              </a:ext>
            </a:extLst>
          </p:cNvPr>
          <p:cNvSpPr txBox="1"/>
          <p:nvPr/>
        </p:nvSpPr>
        <p:spPr>
          <a:xfrm>
            <a:off x="413326" y="208820"/>
            <a:ext cx="6218381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First Problem: Can Machines Understand Language?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Early computers only understood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structured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(tables, numbers)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Human language is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unstructured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ambiguous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context-dependent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Example: "Apple" → 🍏 (fruit) or 💻 (company)?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Solution?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NLP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(Natural Language Processing)!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990FA-51BA-B3C9-43C0-4DE3BFC01F72}"/>
              </a:ext>
            </a:extLst>
          </p:cNvPr>
          <p:cNvSpPr txBox="1"/>
          <p:nvPr/>
        </p:nvSpPr>
        <p:spPr>
          <a:xfrm>
            <a:off x="1022926" y="1330281"/>
            <a:ext cx="6052129" cy="1491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NLP – The First Step 🏛️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Rule-Based NLP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Manually written grammar rules 📜 (Too rigid ❌)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Statistical NLP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Used probabilities 📊 (Lacked deep meaning ❌)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Word Embeddings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Words as vectors 🧩 (Better, but still word-level ❌)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Limitation: Couldn’t understand full sentences in context!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Solution?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LLMs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(Large Language Models)!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DCC27-5DA7-A47F-79B3-3EEFFE47E52A}"/>
              </a:ext>
            </a:extLst>
          </p:cNvPr>
          <p:cNvSpPr txBox="1"/>
          <p:nvPr/>
        </p:nvSpPr>
        <p:spPr>
          <a:xfrm>
            <a:off x="413326" y="2740355"/>
            <a:ext cx="5445705" cy="199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LLMs – The Deep Learning Revolution 🤖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Uses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deep learning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understand and generate human-like text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Self-Attention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(Transformers) learns context across long sentences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Trained on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billions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of texts 📚 to predict &amp; generate language fluently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Limitation: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Static Knowledge – No real-time updates.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Hallucinations – Can make up facts!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No External Information – Only trained data.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Solution?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RAG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(Retrieval-Augmented Generation)!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937D2-E921-5CF1-3E64-DCA496A2F1D4}"/>
              </a:ext>
            </a:extLst>
          </p:cNvPr>
          <p:cNvSpPr txBox="1"/>
          <p:nvPr/>
        </p:nvSpPr>
        <p:spPr>
          <a:xfrm>
            <a:off x="1983670" y="4587338"/>
            <a:ext cx="5098473" cy="199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RAG – The Game-Changer 🔍📚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Retrieves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real-time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knowledge from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external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sources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Combines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retrieval + LLM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generation for accuracy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Reduces hallucinations by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grounding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responses in facts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Limitation: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Fixed Retrieval Depth – Always retrieves same number of documents, even when unnecessary.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Slow &amp; Expensive for complex queries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Solution?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Adaptive RAG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A28F0-A172-7858-9E22-036AB97E1844}"/>
              </a:ext>
            </a:extLst>
          </p:cNvPr>
          <p:cNvSpPr txBox="1"/>
          <p:nvPr/>
        </p:nvSpPr>
        <p:spPr>
          <a:xfrm>
            <a:off x="359338" y="6457302"/>
            <a:ext cx="5784272" cy="1491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Adaptive RAG – Smarter, Dynamic Retrieval 🚀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Dynamically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adjusts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retrieval depth based on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query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complexity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Fast for simple queries, precise for complex ones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Balances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accuracy, speed, and computational cost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Learns &amp; improves over time with a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feedback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loop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🏆 What's Next? 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Multimodal AI, CAG, MCP…</a:t>
            </a:r>
          </a:p>
        </p:txBody>
      </p:sp>
      <p:pic>
        <p:nvPicPr>
          <p:cNvPr id="3074" name="Picture 2" descr="Nlp icon">
            <a:extLst>
              <a:ext uri="{FF2B5EF4-FFF2-40B4-BE49-F238E27FC236}">
                <a16:creationId xmlns:a16="http://schemas.microsoft.com/office/drawing/2014/main" id="{7C60F54B-4AC1-B6B8-D449-0818DB2B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3" y="1899694"/>
            <a:ext cx="727363" cy="72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owchart icon">
            <a:extLst>
              <a:ext uri="{FF2B5EF4-FFF2-40B4-BE49-F238E27FC236}">
                <a16:creationId xmlns:a16="http://schemas.microsoft.com/office/drawing/2014/main" id="{FEE4B480-60B9-D6A6-942E-7CBADFA58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62" y="3278498"/>
            <a:ext cx="943080" cy="9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tbot icon">
            <a:extLst>
              <a:ext uri="{FF2B5EF4-FFF2-40B4-BE49-F238E27FC236}">
                <a16:creationId xmlns:a16="http://schemas.microsoft.com/office/drawing/2014/main" id="{8AFCDB09-31F8-5C65-7252-92070D305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3" y="5230518"/>
            <a:ext cx="981868" cy="9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areer icon">
            <a:extLst>
              <a:ext uri="{FF2B5EF4-FFF2-40B4-BE49-F238E27FC236}">
                <a16:creationId xmlns:a16="http://schemas.microsoft.com/office/drawing/2014/main" id="{FF3BF81A-960C-CFFC-A2F2-5DAD7C22B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642" y="6651703"/>
            <a:ext cx="888229" cy="8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8E15AF3-7C90-3FF5-047E-58BF9E89B58D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101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4C612-221D-1BCB-4845-E7C9C274B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690646-6C6E-1D12-8FB4-187EE21E5DF0}"/>
              </a:ext>
            </a:extLst>
          </p:cNvPr>
          <p:cNvSpPr/>
          <p:nvPr/>
        </p:nvSpPr>
        <p:spPr>
          <a:xfrm>
            <a:off x="1327653" y="7846108"/>
            <a:ext cx="4664074" cy="1030616"/>
          </a:xfrm>
          <a:custGeom>
            <a:avLst/>
            <a:gdLst>
              <a:gd name="connsiteX0" fmla="*/ 0 w 4664074"/>
              <a:gd name="connsiteY0" fmla="*/ 171773 h 1030616"/>
              <a:gd name="connsiteX1" fmla="*/ 171773 w 4664074"/>
              <a:gd name="connsiteY1" fmla="*/ 0 h 1030616"/>
              <a:gd name="connsiteX2" fmla="*/ 798250 w 4664074"/>
              <a:gd name="connsiteY2" fmla="*/ 0 h 1030616"/>
              <a:gd name="connsiteX3" fmla="*/ 1381521 w 4664074"/>
              <a:gd name="connsiteY3" fmla="*/ 0 h 1030616"/>
              <a:gd name="connsiteX4" fmla="*/ 1878382 w 4664074"/>
              <a:gd name="connsiteY4" fmla="*/ 0 h 1030616"/>
              <a:gd name="connsiteX5" fmla="*/ 2332037 w 4664074"/>
              <a:gd name="connsiteY5" fmla="*/ 0 h 1030616"/>
              <a:gd name="connsiteX6" fmla="*/ 2915308 w 4664074"/>
              <a:gd name="connsiteY6" fmla="*/ 0 h 1030616"/>
              <a:gd name="connsiteX7" fmla="*/ 3455374 w 4664074"/>
              <a:gd name="connsiteY7" fmla="*/ 0 h 1030616"/>
              <a:gd name="connsiteX8" fmla="*/ 4492301 w 4664074"/>
              <a:gd name="connsiteY8" fmla="*/ 0 h 1030616"/>
              <a:gd name="connsiteX9" fmla="*/ 4664074 w 4664074"/>
              <a:gd name="connsiteY9" fmla="*/ 171773 h 1030616"/>
              <a:gd name="connsiteX10" fmla="*/ 4664074 w 4664074"/>
              <a:gd name="connsiteY10" fmla="*/ 501567 h 1030616"/>
              <a:gd name="connsiteX11" fmla="*/ 4664074 w 4664074"/>
              <a:gd name="connsiteY11" fmla="*/ 858843 h 1030616"/>
              <a:gd name="connsiteX12" fmla="*/ 4492301 w 4664074"/>
              <a:gd name="connsiteY12" fmla="*/ 1030616 h 1030616"/>
              <a:gd name="connsiteX13" fmla="*/ 4038646 w 4664074"/>
              <a:gd name="connsiteY13" fmla="*/ 1030616 h 1030616"/>
              <a:gd name="connsiteX14" fmla="*/ 3628195 w 4664074"/>
              <a:gd name="connsiteY14" fmla="*/ 1030616 h 1030616"/>
              <a:gd name="connsiteX15" fmla="*/ 3217745 w 4664074"/>
              <a:gd name="connsiteY15" fmla="*/ 1030616 h 1030616"/>
              <a:gd name="connsiteX16" fmla="*/ 2807295 w 4664074"/>
              <a:gd name="connsiteY16" fmla="*/ 1030616 h 1030616"/>
              <a:gd name="connsiteX17" fmla="*/ 2353640 w 4664074"/>
              <a:gd name="connsiteY17" fmla="*/ 1030616 h 1030616"/>
              <a:gd name="connsiteX18" fmla="*/ 1770368 w 4664074"/>
              <a:gd name="connsiteY18" fmla="*/ 1030616 h 1030616"/>
              <a:gd name="connsiteX19" fmla="*/ 1316713 w 4664074"/>
              <a:gd name="connsiteY19" fmla="*/ 1030616 h 1030616"/>
              <a:gd name="connsiteX20" fmla="*/ 819852 w 4664074"/>
              <a:gd name="connsiteY20" fmla="*/ 1030616 h 1030616"/>
              <a:gd name="connsiteX21" fmla="*/ 171773 w 4664074"/>
              <a:gd name="connsiteY21" fmla="*/ 1030616 h 1030616"/>
              <a:gd name="connsiteX22" fmla="*/ 0 w 4664074"/>
              <a:gd name="connsiteY22" fmla="*/ 858843 h 1030616"/>
              <a:gd name="connsiteX23" fmla="*/ 0 w 4664074"/>
              <a:gd name="connsiteY23" fmla="*/ 522179 h 1030616"/>
              <a:gd name="connsiteX24" fmla="*/ 0 w 4664074"/>
              <a:gd name="connsiteY24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6407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0321" y="-57181"/>
                  <a:pt x="531090" y="8893"/>
                  <a:pt x="798250" y="0"/>
                </a:cubicBezTo>
                <a:cubicBezTo>
                  <a:pt x="1065410" y="-8893"/>
                  <a:pt x="1204657" y="24765"/>
                  <a:pt x="1381521" y="0"/>
                </a:cubicBezTo>
                <a:cubicBezTo>
                  <a:pt x="1558385" y="-24765"/>
                  <a:pt x="1715450" y="29515"/>
                  <a:pt x="1878382" y="0"/>
                </a:cubicBezTo>
                <a:cubicBezTo>
                  <a:pt x="2041314" y="-29515"/>
                  <a:pt x="2222307" y="17687"/>
                  <a:pt x="2332037" y="0"/>
                </a:cubicBezTo>
                <a:cubicBezTo>
                  <a:pt x="2441767" y="-17687"/>
                  <a:pt x="2769024" y="54396"/>
                  <a:pt x="2915308" y="0"/>
                </a:cubicBezTo>
                <a:cubicBezTo>
                  <a:pt x="3061592" y="-54396"/>
                  <a:pt x="3319873" y="44597"/>
                  <a:pt x="3455374" y="0"/>
                </a:cubicBezTo>
                <a:cubicBezTo>
                  <a:pt x="3590875" y="-44597"/>
                  <a:pt x="4062756" y="99504"/>
                  <a:pt x="4492301" y="0"/>
                </a:cubicBezTo>
                <a:cubicBezTo>
                  <a:pt x="4575696" y="23865"/>
                  <a:pt x="4666636" y="61789"/>
                  <a:pt x="4664074" y="171773"/>
                </a:cubicBezTo>
                <a:cubicBezTo>
                  <a:pt x="4680530" y="260906"/>
                  <a:pt x="4658562" y="402069"/>
                  <a:pt x="4664074" y="501567"/>
                </a:cubicBezTo>
                <a:cubicBezTo>
                  <a:pt x="4669586" y="601065"/>
                  <a:pt x="4637105" y="751377"/>
                  <a:pt x="4664074" y="858843"/>
                </a:cubicBezTo>
                <a:cubicBezTo>
                  <a:pt x="4654944" y="945572"/>
                  <a:pt x="4578344" y="1016288"/>
                  <a:pt x="4492301" y="1030616"/>
                </a:cubicBezTo>
                <a:cubicBezTo>
                  <a:pt x="4316492" y="1055336"/>
                  <a:pt x="4249308" y="977362"/>
                  <a:pt x="4038646" y="1030616"/>
                </a:cubicBezTo>
                <a:cubicBezTo>
                  <a:pt x="3827985" y="1083870"/>
                  <a:pt x="3772825" y="986560"/>
                  <a:pt x="3628195" y="1030616"/>
                </a:cubicBezTo>
                <a:cubicBezTo>
                  <a:pt x="3483565" y="1074672"/>
                  <a:pt x="3405398" y="999369"/>
                  <a:pt x="3217745" y="1030616"/>
                </a:cubicBezTo>
                <a:cubicBezTo>
                  <a:pt x="3030092" y="1061863"/>
                  <a:pt x="2982779" y="1027315"/>
                  <a:pt x="2807295" y="1030616"/>
                </a:cubicBezTo>
                <a:cubicBezTo>
                  <a:pt x="2631811" y="1033917"/>
                  <a:pt x="2458573" y="1022316"/>
                  <a:pt x="2353640" y="1030616"/>
                </a:cubicBezTo>
                <a:cubicBezTo>
                  <a:pt x="2248708" y="1038916"/>
                  <a:pt x="2005364" y="976127"/>
                  <a:pt x="1770368" y="1030616"/>
                </a:cubicBezTo>
                <a:cubicBezTo>
                  <a:pt x="1535372" y="1085105"/>
                  <a:pt x="1516115" y="986465"/>
                  <a:pt x="1316713" y="1030616"/>
                </a:cubicBezTo>
                <a:cubicBezTo>
                  <a:pt x="1117312" y="1074767"/>
                  <a:pt x="964394" y="1030440"/>
                  <a:pt x="819852" y="1030616"/>
                </a:cubicBezTo>
                <a:cubicBezTo>
                  <a:pt x="675310" y="1030792"/>
                  <a:pt x="457045" y="975168"/>
                  <a:pt x="171773" y="1030616"/>
                </a:cubicBezTo>
                <a:cubicBezTo>
                  <a:pt x="61660" y="1031599"/>
                  <a:pt x="-2576" y="955488"/>
                  <a:pt x="0" y="858843"/>
                </a:cubicBezTo>
                <a:cubicBezTo>
                  <a:pt x="-25781" y="770512"/>
                  <a:pt x="13583" y="636404"/>
                  <a:pt x="0" y="522179"/>
                </a:cubicBezTo>
                <a:cubicBezTo>
                  <a:pt x="-13583" y="407954"/>
                  <a:pt x="26229" y="32127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60E4E-3D19-E64F-B606-BD117C0C1315}"/>
              </a:ext>
            </a:extLst>
          </p:cNvPr>
          <p:cNvSpPr txBox="1"/>
          <p:nvPr/>
        </p:nvSpPr>
        <p:spPr>
          <a:xfrm>
            <a:off x="1327652" y="7908426"/>
            <a:ext cx="4578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Evolution</a:t>
            </a:r>
            <a:r>
              <a:rPr lang="en-IN" sz="36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4E4E4E"/>
                </a:solidFill>
                <a:latin typeface="Cooper Black" panose="0208090404030B020404" pitchFamily="18" charset="0"/>
              </a:rPr>
              <a:t>of</a:t>
            </a:r>
            <a:r>
              <a:rPr lang="en-IN" sz="36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From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Symbolic Reasoning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AGI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7053FC-AEC6-95BE-7244-84DB7AA9049F}"/>
              </a:ext>
            </a:extLst>
          </p:cNvPr>
          <p:cNvSpPr txBox="1"/>
          <p:nvPr/>
        </p:nvSpPr>
        <p:spPr>
          <a:xfrm>
            <a:off x="4798672" y="784610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971657FD-98B8-7FF7-9656-91FF56CCB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294" y="785096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713A9C-FA9D-17A9-F976-D720FFE7CEA8}"/>
              </a:ext>
            </a:extLst>
          </p:cNvPr>
          <p:cNvSpPr txBox="1"/>
          <p:nvPr/>
        </p:nvSpPr>
        <p:spPr>
          <a:xfrm>
            <a:off x="437316" y="381153"/>
            <a:ext cx="52198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1950s – Birth of AI 🤖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📝 Alan Turing’s Test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Can machines think?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📚 Symbolic AI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Rule-based systems (if-then logic)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Limitation: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Struggles with uncertainty &amp; real-world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07FD8-A2B3-2B42-CCDC-1BF3DB9EF34D}"/>
              </a:ext>
            </a:extLst>
          </p:cNvPr>
          <p:cNvSpPr txBox="1"/>
          <p:nvPr/>
        </p:nvSpPr>
        <p:spPr>
          <a:xfrm>
            <a:off x="2578052" y="1428681"/>
            <a:ext cx="4441240" cy="998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1980s – Expert Systems 🏛️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Programs mimicking human decision-making in specific areas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Example: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Medical diagnosis AI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Limitation: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Hard to scale, required manual rules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65BB1-1DA4-6A91-2C6D-34A47E64D8F3}"/>
              </a:ext>
            </a:extLst>
          </p:cNvPr>
          <p:cNvSpPr txBox="1"/>
          <p:nvPr/>
        </p:nvSpPr>
        <p:spPr>
          <a:xfrm>
            <a:off x="417433" y="2523948"/>
            <a:ext cx="4822477" cy="116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1990s – Machine Learning 🔄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📈 AI learns from data, not just rules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🏆 Milestone: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IBM’s Deep Blue defeats chess champion Garry Kasparov (1997)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Limitation: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Needed tons of labeled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975E6-6EA7-B083-9BEF-6D9CF5DB899C}"/>
              </a:ext>
            </a:extLst>
          </p:cNvPr>
          <p:cNvSpPr txBox="1"/>
          <p:nvPr/>
        </p:nvSpPr>
        <p:spPr>
          <a:xfrm>
            <a:off x="1606026" y="3662575"/>
            <a:ext cx="5413266" cy="1501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2010s – Deep Learning &amp; Neural Networks 🧠⚡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🌊 Big Data + GPU power → AI boom!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Key models: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📷 ImageNet (2012) – AI masters image recognition</a:t>
            </a:r>
          </a:p>
          <a:p>
            <a:pPr lvl="1"/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🔊 Speech AI (2016) – Google Assistant, Alexa rise</a:t>
            </a:r>
          </a:p>
          <a:p>
            <a:pPr lvl="1"/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🎮 Reinforcement Learning – AlphaGo beats human Go players (2016)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❌ Limitation: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Needs massive data &amp; computing power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565406-9A33-5D81-0C81-DF418C0BDE91}"/>
              </a:ext>
            </a:extLst>
          </p:cNvPr>
          <p:cNvSpPr txBox="1"/>
          <p:nvPr/>
        </p:nvSpPr>
        <p:spPr>
          <a:xfrm>
            <a:off x="375077" y="5127861"/>
            <a:ext cx="5282073" cy="1491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2020s – Generative AI &amp; LLMs ✨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📜 GPT-3 (2020)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Large-scale language models explode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RAG (2023)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retrieves &amp; generates answers dynamically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🏗 Adaptive RAG &amp; MCP (2024-25)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adapts context intelligently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Trend: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AI is shifting towards memory, reasoning, and adaptability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CC8A7F-1B5C-E02E-51DE-810D31E740A3}"/>
              </a:ext>
            </a:extLst>
          </p:cNvPr>
          <p:cNvSpPr txBox="1"/>
          <p:nvPr/>
        </p:nvSpPr>
        <p:spPr>
          <a:xfrm>
            <a:off x="1327652" y="6579294"/>
            <a:ext cx="57179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What’s Next?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🤝 AI + Human Collaboration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as a co-pilot, not a replacement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🧩 Adaptive, Smaller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Personalized &amp; efficient models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Explainable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that justifies its decisions transparently</a:t>
            </a:r>
          </a:p>
        </p:txBody>
      </p:sp>
      <p:pic>
        <p:nvPicPr>
          <p:cNvPr id="1026" name="Picture 2" descr="Robot icon">
            <a:extLst>
              <a:ext uri="{FF2B5EF4-FFF2-40B4-BE49-F238E27FC236}">
                <a16:creationId xmlns:a16="http://schemas.microsoft.com/office/drawing/2014/main" id="{5C744931-06B5-4A08-5724-D82EBB08B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287" y="387400"/>
            <a:ext cx="891733" cy="89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icon">
            <a:extLst>
              <a:ext uri="{FF2B5EF4-FFF2-40B4-BE49-F238E27FC236}">
                <a16:creationId xmlns:a16="http://schemas.microsoft.com/office/drawing/2014/main" id="{2C7FD1D1-B035-BC15-4CF4-691B343EB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62" y="1521086"/>
            <a:ext cx="993486" cy="99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ing icon">
            <a:extLst>
              <a:ext uri="{FF2B5EF4-FFF2-40B4-BE49-F238E27FC236}">
                <a16:creationId xmlns:a16="http://schemas.microsoft.com/office/drawing/2014/main" id="{09AC0E96-B5E8-2AD3-1821-4C4E384D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287" y="2560437"/>
            <a:ext cx="1027488" cy="10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ep learning icon">
            <a:extLst>
              <a:ext uri="{FF2B5EF4-FFF2-40B4-BE49-F238E27FC236}">
                <a16:creationId xmlns:a16="http://schemas.microsoft.com/office/drawing/2014/main" id="{094E77A9-C388-6410-442F-980E345E3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3" y="3948179"/>
            <a:ext cx="921924" cy="9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Flowchart icon">
            <a:extLst>
              <a:ext uri="{FF2B5EF4-FFF2-40B4-BE49-F238E27FC236}">
                <a16:creationId xmlns:a16="http://schemas.microsoft.com/office/drawing/2014/main" id="{60D64411-CFF6-B637-3995-221898C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797" y="5307023"/>
            <a:ext cx="943080" cy="94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eraction icon">
            <a:extLst>
              <a:ext uri="{FF2B5EF4-FFF2-40B4-BE49-F238E27FC236}">
                <a16:creationId xmlns:a16="http://schemas.microsoft.com/office/drawing/2014/main" id="{65A8AC9C-3726-A74D-35FF-57514E0BD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77" y="6692397"/>
            <a:ext cx="921924" cy="92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DC67858-56D8-8FDD-51FC-7987977D0651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209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E0AC-2E36-9506-58D2-D051CDD24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5C5280-6FE8-9E3D-6977-9A54F78F28E5}"/>
              </a:ext>
            </a:extLst>
          </p:cNvPr>
          <p:cNvSpPr/>
          <p:nvPr/>
        </p:nvSpPr>
        <p:spPr>
          <a:xfrm>
            <a:off x="1138291" y="1411535"/>
            <a:ext cx="4664074" cy="1030616"/>
          </a:xfrm>
          <a:custGeom>
            <a:avLst/>
            <a:gdLst>
              <a:gd name="connsiteX0" fmla="*/ 0 w 4664074"/>
              <a:gd name="connsiteY0" fmla="*/ 171773 h 1030616"/>
              <a:gd name="connsiteX1" fmla="*/ 171773 w 4664074"/>
              <a:gd name="connsiteY1" fmla="*/ 0 h 1030616"/>
              <a:gd name="connsiteX2" fmla="*/ 798250 w 4664074"/>
              <a:gd name="connsiteY2" fmla="*/ 0 h 1030616"/>
              <a:gd name="connsiteX3" fmla="*/ 1381521 w 4664074"/>
              <a:gd name="connsiteY3" fmla="*/ 0 h 1030616"/>
              <a:gd name="connsiteX4" fmla="*/ 1878382 w 4664074"/>
              <a:gd name="connsiteY4" fmla="*/ 0 h 1030616"/>
              <a:gd name="connsiteX5" fmla="*/ 2332037 w 4664074"/>
              <a:gd name="connsiteY5" fmla="*/ 0 h 1030616"/>
              <a:gd name="connsiteX6" fmla="*/ 2915308 w 4664074"/>
              <a:gd name="connsiteY6" fmla="*/ 0 h 1030616"/>
              <a:gd name="connsiteX7" fmla="*/ 3455374 w 4664074"/>
              <a:gd name="connsiteY7" fmla="*/ 0 h 1030616"/>
              <a:gd name="connsiteX8" fmla="*/ 4492301 w 4664074"/>
              <a:gd name="connsiteY8" fmla="*/ 0 h 1030616"/>
              <a:gd name="connsiteX9" fmla="*/ 4664074 w 4664074"/>
              <a:gd name="connsiteY9" fmla="*/ 171773 h 1030616"/>
              <a:gd name="connsiteX10" fmla="*/ 4664074 w 4664074"/>
              <a:gd name="connsiteY10" fmla="*/ 501567 h 1030616"/>
              <a:gd name="connsiteX11" fmla="*/ 4664074 w 4664074"/>
              <a:gd name="connsiteY11" fmla="*/ 858843 h 1030616"/>
              <a:gd name="connsiteX12" fmla="*/ 4492301 w 4664074"/>
              <a:gd name="connsiteY12" fmla="*/ 1030616 h 1030616"/>
              <a:gd name="connsiteX13" fmla="*/ 4038646 w 4664074"/>
              <a:gd name="connsiteY13" fmla="*/ 1030616 h 1030616"/>
              <a:gd name="connsiteX14" fmla="*/ 3628195 w 4664074"/>
              <a:gd name="connsiteY14" fmla="*/ 1030616 h 1030616"/>
              <a:gd name="connsiteX15" fmla="*/ 3217745 w 4664074"/>
              <a:gd name="connsiteY15" fmla="*/ 1030616 h 1030616"/>
              <a:gd name="connsiteX16" fmla="*/ 2807295 w 4664074"/>
              <a:gd name="connsiteY16" fmla="*/ 1030616 h 1030616"/>
              <a:gd name="connsiteX17" fmla="*/ 2353640 w 4664074"/>
              <a:gd name="connsiteY17" fmla="*/ 1030616 h 1030616"/>
              <a:gd name="connsiteX18" fmla="*/ 1770368 w 4664074"/>
              <a:gd name="connsiteY18" fmla="*/ 1030616 h 1030616"/>
              <a:gd name="connsiteX19" fmla="*/ 1316713 w 4664074"/>
              <a:gd name="connsiteY19" fmla="*/ 1030616 h 1030616"/>
              <a:gd name="connsiteX20" fmla="*/ 819852 w 4664074"/>
              <a:gd name="connsiteY20" fmla="*/ 1030616 h 1030616"/>
              <a:gd name="connsiteX21" fmla="*/ 171773 w 4664074"/>
              <a:gd name="connsiteY21" fmla="*/ 1030616 h 1030616"/>
              <a:gd name="connsiteX22" fmla="*/ 0 w 4664074"/>
              <a:gd name="connsiteY22" fmla="*/ 858843 h 1030616"/>
              <a:gd name="connsiteX23" fmla="*/ 0 w 4664074"/>
              <a:gd name="connsiteY23" fmla="*/ 522179 h 1030616"/>
              <a:gd name="connsiteX24" fmla="*/ 0 w 4664074"/>
              <a:gd name="connsiteY24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6407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0321" y="-57181"/>
                  <a:pt x="531090" y="8893"/>
                  <a:pt x="798250" y="0"/>
                </a:cubicBezTo>
                <a:cubicBezTo>
                  <a:pt x="1065410" y="-8893"/>
                  <a:pt x="1204657" y="24765"/>
                  <a:pt x="1381521" y="0"/>
                </a:cubicBezTo>
                <a:cubicBezTo>
                  <a:pt x="1558385" y="-24765"/>
                  <a:pt x="1715450" y="29515"/>
                  <a:pt x="1878382" y="0"/>
                </a:cubicBezTo>
                <a:cubicBezTo>
                  <a:pt x="2041314" y="-29515"/>
                  <a:pt x="2222307" y="17687"/>
                  <a:pt x="2332037" y="0"/>
                </a:cubicBezTo>
                <a:cubicBezTo>
                  <a:pt x="2441767" y="-17687"/>
                  <a:pt x="2769024" y="54396"/>
                  <a:pt x="2915308" y="0"/>
                </a:cubicBezTo>
                <a:cubicBezTo>
                  <a:pt x="3061592" y="-54396"/>
                  <a:pt x="3319873" y="44597"/>
                  <a:pt x="3455374" y="0"/>
                </a:cubicBezTo>
                <a:cubicBezTo>
                  <a:pt x="3590875" y="-44597"/>
                  <a:pt x="4062756" y="99504"/>
                  <a:pt x="4492301" y="0"/>
                </a:cubicBezTo>
                <a:cubicBezTo>
                  <a:pt x="4575696" y="23865"/>
                  <a:pt x="4666636" y="61789"/>
                  <a:pt x="4664074" y="171773"/>
                </a:cubicBezTo>
                <a:cubicBezTo>
                  <a:pt x="4680530" y="260906"/>
                  <a:pt x="4658562" y="402069"/>
                  <a:pt x="4664074" y="501567"/>
                </a:cubicBezTo>
                <a:cubicBezTo>
                  <a:pt x="4669586" y="601065"/>
                  <a:pt x="4637105" y="751377"/>
                  <a:pt x="4664074" y="858843"/>
                </a:cubicBezTo>
                <a:cubicBezTo>
                  <a:pt x="4654944" y="945572"/>
                  <a:pt x="4578344" y="1016288"/>
                  <a:pt x="4492301" y="1030616"/>
                </a:cubicBezTo>
                <a:cubicBezTo>
                  <a:pt x="4316492" y="1055336"/>
                  <a:pt x="4249308" y="977362"/>
                  <a:pt x="4038646" y="1030616"/>
                </a:cubicBezTo>
                <a:cubicBezTo>
                  <a:pt x="3827985" y="1083870"/>
                  <a:pt x="3772825" y="986560"/>
                  <a:pt x="3628195" y="1030616"/>
                </a:cubicBezTo>
                <a:cubicBezTo>
                  <a:pt x="3483565" y="1074672"/>
                  <a:pt x="3405398" y="999369"/>
                  <a:pt x="3217745" y="1030616"/>
                </a:cubicBezTo>
                <a:cubicBezTo>
                  <a:pt x="3030092" y="1061863"/>
                  <a:pt x="2982779" y="1027315"/>
                  <a:pt x="2807295" y="1030616"/>
                </a:cubicBezTo>
                <a:cubicBezTo>
                  <a:pt x="2631811" y="1033917"/>
                  <a:pt x="2458573" y="1022316"/>
                  <a:pt x="2353640" y="1030616"/>
                </a:cubicBezTo>
                <a:cubicBezTo>
                  <a:pt x="2248708" y="1038916"/>
                  <a:pt x="2005364" y="976127"/>
                  <a:pt x="1770368" y="1030616"/>
                </a:cubicBezTo>
                <a:cubicBezTo>
                  <a:pt x="1535372" y="1085105"/>
                  <a:pt x="1516115" y="986465"/>
                  <a:pt x="1316713" y="1030616"/>
                </a:cubicBezTo>
                <a:cubicBezTo>
                  <a:pt x="1117312" y="1074767"/>
                  <a:pt x="964394" y="1030440"/>
                  <a:pt x="819852" y="1030616"/>
                </a:cubicBezTo>
                <a:cubicBezTo>
                  <a:pt x="675310" y="1030792"/>
                  <a:pt x="457045" y="975168"/>
                  <a:pt x="171773" y="1030616"/>
                </a:cubicBezTo>
                <a:cubicBezTo>
                  <a:pt x="61660" y="1031599"/>
                  <a:pt x="-2576" y="955488"/>
                  <a:pt x="0" y="858843"/>
                </a:cubicBezTo>
                <a:cubicBezTo>
                  <a:pt x="-25781" y="770512"/>
                  <a:pt x="13583" y="636404"/>
                  <a:pt x="0" y="522179"/>
                </a:cubicBezTo>
                <a:cubicBezTo>
                  <a:pt x="-13583" y="407954"/>
                  <a:pt x="26229" y="32127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680FF-1568-99C8-3EB9-8E0C0B021E60}"/>
              </a:ext>
            </a:extLst>
          </p:cNvPr>
          <p:cNvSpPr txBox="1"/>
          <p:nvPr/>
        </p:nvSpPr>
        <p:spPr>
          <a:xfrm>
            <a:off x="1138290" y="1473853"/>
            <a:ext cx="45784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Strategy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Turning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Data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into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Business Value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50A6D-F201-0727-95BC-EF16AFA6D33A}"/>
              </a:ext>
            </a:extLst>
          </p:cNvPr>
          <p:cNvSpPr txBox="1"/>
          <p:nvPr/>
        </p:nvSpPr>
        <p:spPr>
          <a:xfrm>
            <a:off x="4609310" y="1411535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E42B9E20-4CD2-4D7E-F2A1-D3AB4258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932" y="1416387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7DF6E5-2BEC-F67D-51FB-498FC5BD9BF9}"/>
              </a:ext>
            </a:extLst>
          </p:cNvPr>
          <p:cNvSpPr txBox="1"/>
          <p:nvPr/>
        </p:nvSpPr>
        <p:spPr>
          <a:xfrm>
            <a:off x="704430" y="150977"/>
            <a:ext cx="5012267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Data Strategy?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structured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plan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to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manage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data effectively.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Aligns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business goals with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data-driven decision-making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data quality, governance, security, and accessibility.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B2F0E-89E8-83DC-E02D-FE86B14D4E6E}"/>
              </a:ext>
            </a:extLst>
          </p:cNvPr>
          <p:cNvSpPr txBox="1"/>
          <p:nvPr/>
        </p:nvSpPr>
        <p:spPr>
          <a:xfrm>
            <a:off x="1266875" y="2473971"/>
            <a:ext cx="4918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Components of a Strong Data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838CD-FC1F-2201-5E45-F8DF0DAAE709}"/>
              </a:ext>
            </a:extLst>
          </p:cNvPr>
          <p:cNvSpPr txBox="1"/>
          <p:nvPr/>
        </p:nvSpPr>
        <p:spPr>
          <a:xfrm>
            <a:off x="303399" y="6906742"/>
            <a:ext cx="61290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Data Strategy Matters?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🚀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Better Decision-Making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Data-driven insights lead to smarter choices.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🔐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Stronger Compliance &amp; Security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Avoid risks and legal issues.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📈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Competitive Advantage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Organizations that master data win the market.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💰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New Revenue Streams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Data can be monetized into valuable products.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1CE73-DAF1-E97B-CE0D-B437B992CA2C}"/>
              </a:ext>
            </a:extLst>
          </p:cNvPr>
          <p:cNvSpPr txBox="1"/>
          <p:nvPr/>
        </p:nvSpPr>
        <p:spPr>
          <a:xfrm>
            <a:off x="1322168" y="8071147"/>
            <a:ext cx="47778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well-defined Data Strategy = Competitive Edge in the Digital Age </a:t>
            </a:r>
          </a:p>
        </p:txBody>
      </p:sp>
      <p:pic>
        <p:nvPicPr>
          <p:cNvPr id="16" name="Picture 2" descr="Data visualisation icon">
            <a:extLst>
              <a:ext uri="{FF2B5EF4-FFF2-40B4-BE49-F238E27FC236}">
                <a16:creationId xmlns:a16="http://schemas.microsoft.com/office/drawing/2014/main" id="{71E2B448-2E52-3BA7-6D92-C30ECAA74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911" y="296980"/>
            <a:ext cx="1072989" cy="10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ata icon">
            <a:extLst>
              <a:ext uri="{FF2B5EF4-FFF2-40B4-BE49-F238E27FC236}">
                <a16:creationId xmlns:a16="http://schemas.microsoft.com/office/drawing/2014/main" id="{CA789CF3-E391-9CE6-31A1-BDADE79F1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68" y="2859307"/>
            <a:ext cx="713038" cy="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Data governance icon">
            <a:extLst>
              <a:ext uri="{FF2B5EF4-FFF2-40B4-BE49-F238E27FC236}">
                <a16:creationId xmlns:a16="http://schemas.microsoft.com/office/drawing/2014/main" id="{50773EBB-71EC-FFD0-E9E3-318919C4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91" y="3620845"/>
            <a:ext cx="713038" cy="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elational icon">
            <a:extLst>
              <a:ext uri="{FF2B5EF4-FFF2-40B4-BE49-F238E27FC236}">
                <a16:creationId xmlns:a16="http://schemas.microsoft.com/office/drawing/2014/main" id="{F6B18BE7-60FE-9BD3-228A-E62AB18E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75" y="4493042"/>
            <a:ext cx="713039" cy="71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Robotics icon">
            <a:extLst>
              <a:ext uri="{FF2B5EF4-FFF2-40B4-BE49-F238E27FC236}">
                <a16:creationId xmlns:a16="http://schemas.microsoft.com/office/drawing/2014/main" id="{995B1D9E-896D-0822-45D6-9A2E3B20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57" y="5388900"/>
            <a:ext cx="713039" cy="71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ntech icon">
            <a:extLst>
              <a:ext uri="{FF2B5EF4-FFF2-40B4-BE49-F238E27FC236}">
                <a16:creationId xmlns:a16="http://schemas.microsoft.com/office/drawing/2014/main" id="{2CD574A5-601E-AEE8-7B8E-A2C3A545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68" y="6219096"/>
            <a:ext cx="713038" cy="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D380A-8C64-5E51-A03E-B50C0C116E0C}"/>
              </a:ext>
            </a:extLst>
          </p:cNvPr>
          <p:cNvSpPr txBox="1"/>
          <p:nvPr/>
        </p:nvSpPr>
        <p:spPr>
          <a:xfrm>
            <a:off x="2592119" y="2799613"/>
            <a:ext cx="4034381" cy="841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1. Data Collection &amp; Integration</a:t>
            </a:r>
            <a:br>
              <a:rPr lang="en-IN" sz="28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Define data sources (internal, external, APIs, IoT).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 structured and unstructured data ingestion.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Break down data silos for seamless integration.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ABC77-AB9B-4CBE-91A8-B2C8A96FA197}"/>
              </a:ext>
            </a:extLst>
          </p:cNvPr>
          <p:cNvSpPr txBox="1"/>
          <p:nvPr/>
        </p:nvSpPr>
        <p:spPr>
          <a:xfrm>
            <a:off x="331021" y="3574213"/>
            <a:ext cx="3670279" cy="841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🟠 2. Data Governance &amp; Quality</a:t>
            </a:r>
            <a:br>
              <a:rPr lang="en-IN" sz="18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Implement data ownership &amp; stewardship.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 clean, consistent, and reliable data.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Follow compliance laws (GDPR, CCPA, etc.).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A736C-2474-7891-079F-4D98D97EF81C}"/>
              </a:ext>
            </a:extLst>
          </p:cNvPr>
          <p:cNvSpPr txBox="1"/>
          <p:nvPr/>
        </p:nvSpPr>
        <p:spPr>
          <a:xfrm>
            <a:off x="2592119" y="4382533"/>
            <a:ext cx="4975059" cy="841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🔵 3. Data Architecture &amp; Infrastructure</a:t>
            </a:r>
            <a:br>
              <a:rPr lang="en-IN" sz="18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Choose between Data Lake, Data Warehouse, or Data Mesh.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Enable scalable storage &amp; processing (Cloud, On-Prem, Hybrid).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Secure data with access controls &amp; encryption.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9F58D-E482-47D4-E594-FC6A4EB9232B}"/>
              </a:ext>
            </a:extLst>
          </p:cNvPr>
          <p:cNvSpPr txBox="1"/>
          <p:nvPr/>
        </p:nvSpPr>
        <p:spPr>
          <a:xfrm>
            <a:off x="347622" y="5248010"/>
            <a:ext cx="4406288" cy="841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🟣 4. Data Analytics &amp; AI Readiness</a:t>
            </a:r>
            <a:br>
              <a:rPr lang="en-IN" sz="18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Enable descriptive, predictive &amp; prescriptive analytics.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Foster AI &amp; ML adoption with the right tools.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Encourage a data-driven culture across teams.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469FE-9C71-ADD2-0524-A7785FCCEB2B}"/>
              </a:ext>
            </a:extLst>
          </p:cNvPr>
          <p:cNvSpPr txBox="1"/>
          <p:nvPr/>
        </p:nvSpPr>
        <p:spPr>
          <a:xfrm>
            <a:off x="2592119" y="6098422"/>
            <a:ext cx="4034381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🟡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5. Business Value &amp; Monetization</a:t>
            </a:r>
            <a:br>
              <a:rPr lang="en-IN" sz="18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data to optimize operations &amp; drive decisions.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data products, APIs, and insights-as-a-service.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Measure ROI of data initiatives to justify investments.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0591ADB-3F58-B146-F914-41D3E130BDA3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46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D573A-1A4F-A381-2F15-B5B9EFC8C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E23BD3-A873-9926-32F8-D31A4B62214C}"/>
              </a:ext>
            </a:extLst>
          </p:cNvPr>
          <p:cNvSpPr/>
          <p:nvPr/>
        </p:nvSpPr>
        <p:spPr>
          <a:xfrm>
            <a:off x="623289" y="7805952"/>
            <a:ext cx="6002082" cy="1090491"/>
          </a:xfrm>
          <a:custGeom>
            <a:avLst/>
            <a:gdLst>
              <a:gd name="connsiteX0" fmla="*/ 0 w 6002082"/>
              <a:gd name="connsiteY0" fmla="*/ 181752 h 1090491"/>
              <a:gd name="connsiteX1" fmla="*/ 181752 w 6002082"/>
              <a:gd name="connsiteY1" fmla="*/ 0 h 1090491"/>
              <a:gd name="connsiteX2" fmla="*/ 858381 w 6002082"/>
              <a:gd name="connsiteY2" fmla="*/ 0 h 1090491"/>
              <a:gd name="connsiteX3" fmla="*/ 1478625 w 6002082"/>
              <a:gd name="connsiteY3" fmla="*/ 0 h 1090491"/>
              <a:gd name="connsiteX4" fmla="*/ 1986097 w 6002082"/>
              <a:gd name="connsiteY4" fmla="*/ 0 h 1090491"/>
              <a:gd name="connsiteX5" fmla="*/ 2437183 w 6002082"/>
              <a:gd name="connsiteY5" fmla="*/ 0 h 1090491"/>
              <a:gd name="connsiteX6" fmla="*/ 3057427 w 6002082"/>
              <a:gd name="connsiteY6" fmla="*/ 0 h 1090491"/>
              <a:gd name="connsiteX7" fmla="*/ 3621285 w 6002082"/>
              <a:gd name="connsiteY7" fmla="*/ 0 h 1090491"/>
              <a:gd name="connsiteX8" fmla="*/ 4297914 w 6002082"/>
              <a:gd name="connsiteY8" fmla="*/ 0 h 1090491"/>
              <a:gd name="connsiteX9" fmla="*/ 4918158 w 6002082"/>
              <a:gd name="connsiteY9" fmla="*/ 0 h 1090491"/>
              <a:gd name="connsiteX10" fmla="*/ 5820330 w 6002082"/>
              <a:gd name="connsiteY10" fmla="*/ 0 h 1090491"/>
              <a:gd name="connsiteX11" fmla="*/ 6002082 w 6002082"/>
              <a:gd name="connsiteY11" fmla="*/ 181752 h 1090491"/>
              <a:gd name="connsiteX12" fmla="*/ 6002082 w 6002082"/>
              <a:gd name="connsiteY12" fmla="*/ 523436 h 1090491"/>
              <a:gd name="connsiteX13" fmla="*/ 6002082 w 6002082"/>
              <a:gd name="connsiteY13" fmla="*/ 908739 h 1090491"/>
              <a:gd name="connsiteX14" fmla="*/ 5820330 w 6002082"/>
              <a:gd name="connsiteY14" fmla="*/ 1090491 h 1090491"/>
              <a:gd name="connsiteX15" fmla="*/ 5143701 w 6002082"/>
              <a:gd name="connsiteY15" fmla="*/ 1090491 h 1090491"/>
              <a:gd name="connsiteX16" fmla="*/ 4749000 w 6002082"/>
              <a:gd name="connsiteY16" fmla="*/ 1090491 h 1090491"/>
              <a:gd name="connsiteX17" fmla="*/ 4297914 w 6002082"/>
              <a:gd name="connsiteY17" fmla="*/ 1090491 h 1090491"/>
              <a:gd name="connsiteX18" fmla="*/ 3677670 w 6002082"/>
              <a:gd name="connsiteY18" fmla="*/ 1090491 h 1090491"/>
              <a:gd name="connsiteX19" fmla="*/ 3226584 w 6002082"/>
              <a:gd name="connsiteY19" fmla="*/ 1090491 h 1090491"/>
              <a:gd name="connsiteX20" fmla="*/ 2719112 w 6002082"/>
              <a:gd name="connsiteY20" fmla="*/ 1090491 h 1090491"/>
              <a:gd name="connsiteX21" fmla="*/ 2268026 w 6002082"/>
              <a:gd name="connsiteY21" fmla="*/ 1090491 h 1090491"/>
              <a:gd name="connsiteX22" fmla="*/ 1704168 w 6002082"/>
              <a:gd name="connsiteY22" fmla="*/ 1090491 h 1090491"/>
              <a:gd name="connsiteX23" fmla="*/ 1309468 w 6002082"/>
              <a:gd name="connsiteY23" fmla="*/ 1090491 h 1090491"/>
              <a:gd name="connsiteX24" fmla="*/ 745610 w 6002082"/>
              <a:gd name="connsiteY24" fmla="*/ 1090491 h 1090491"/>
              <a:gd name="connsiteX25" fmla="*/ 181752 w 6002082"/>
              <a:gd name="connsiteY25" fmla="*/ 1090491 h 1090491"/>
              <a:gd name="connsiteX26" fmla="*/ 0 w 6002082"/>
              <a:gd name="connsiteY26" fmla="*/ 908739 h 1090491"/>
              <a:gd name="connsiteX27" fmla="*/ 0 w 6002082"/>
              <a:gd name="connsiteY27" fmla="*/ 530706 h 1090491"/>
              <a:gd name="connsiteX28" fmla="*/ 0 w 6002082"/>
              <a:gd name="connsiteY28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02082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432374" y="-17531"/>
                  <a:pt x="595987" y="31302"/>
                  <a:pt x="858381" y="0"/>
                </a:cubicBezTo>
                <a:cubicBezTo>
                  <a:pt x="1120775" y="-31302"/>
                  <a:pt x="1302623" y="20129"/>
                  <a:pt x="1478625" y="0"/>
                </a:cubicBezTo>
                <a:cubicBezTo>
                  <a:pt x="1654627" y="-20129"/>
                  <a:pt x="1770516" y="12594"/>
                  <a:pt x="1986097" y="0"/>
                </a:cubicBezTo>
                <a:cubicBezTo>
                  <a:pt x="2201678" y="-12594"/>
                  <a:pt x="2254281" y="4454"/>
                  <a:pt x="2437183" y="0"/>
                </a:cubicBezTo>
                <a:cubicBezTo>
                  <a:pt x="2620085" y="-4454"/>
                  <a:pt x="2833171" y="34399"/>
                  <a:pt x="3057427" y="0"/>
                </a:cubicBezTo>
                <a:cubicBezTo>
                  <a:pt x="3281683" y="-34399"/>
                  <a:pt x="3429946" y="23906"/>
                  <a:pt x="3621285" y="0"/>
                </a:cubicBezTo>
                <a:cubicBezTo>
                  <a:pt x="3812624" y="-23906"/>
                  <a:pt x="4118900" y="1063"/>
                  <a:pt x="4297914" y="0"/>
                </a:cubicBezTo>
                <a:cubicBezTo>
                  <a:pt x="4476928" y="-1063"/>
                  <a:pt x="4761612" y="62570"/>
                  <a:pt x="4918158" y="0"/>
                </a:cubicBezTo>
                <a:cubicBezTo>
                  <a:pt x="5074704" y="-62570"/>
                  <a:pt x="5468679" y="86691"/>
                  <a:pt x="5820330" y="0"/>
                </a:cubicBezTo>
                <a:cubicBezTo>
                  <a:pt x="5899028" y="-3374"/>
                  <a:pt x="6019622" y="75359"/>
                  <a:pt x="6002082" y="181752"/>
                </a:cubicBezTo>
                <a:cubicBezTo>
                  <a:pt x="6027439" y="341413"/>
                  <a:pt x="5990265" y="403366"/>
                  <a:pt x="6002082" y="523436"/>
                </a:cubicBezTo>
                <a:cubicBezTo>
                  <a:pt x="6013899" y="643506"/>
                  <a:pt x="5980479" y="730111"/>
                  <a:pt x="6002082" y="908739"/>
                </a:cubicBezTo>
                <a:cubicBezTo>
                  <a:pt x="6007248" y="1000774"/>
                  <a:pt x="5935393" y="1089115"/>
                  <a:pt x="5820330" y="1090491"/>
                </a:cubicBezTo>
                <a:cubicBezTo>
                  <a:pt x="5508165" y="1107824"/>
                  <a:pt x="5477825" y="1079490"/>
                  <a:pt x="5143701" y="1090491"/>
                </a:cubicBezTo>
                <a:cubicBezTo>
                  <a:pt x="4809577" y="1101492"/>
                  <a:pt x="4841623" y="1053072"/>
                  <a:pt x="4749000" y="1090491"/>
                </a:cubicBezTo>
                <a:cubicBezTo>
                  <a:pt x="4656377" y="1127910"/>
                  <a:pt x="4401164" y="1043672"/>
                  <a:pt x="4297914" y="1090491"/>
                </a:cubicBezTo>
                <a:cubicBezTo>
                  <a:pt x="4194664" y="1137310"/>
                  <a:pt x="3802961" y="1062008"/>
                  <a:pt x="3677670" y="1090491"/>
                </a:cubicBezTo>
                <a:cubicBezTo>
                  <a:pt x="3552379" y="1118974"/>
                  <a:pt x="3339599" y="1062038"/>
                  <a:pt x="3226584" y="1090491"/>
                </a:cubicBezTo>
                <a:cubicBezTo>
                  <a:pt x="3113569" y="1118944"/>
                  <a:pt x="2932623" y="1071674"/>
                  <a:pt x="2719112" y="1090491"/>
                </a:cubicBezTo>
                <a:cubicBezTo>
                  <a:pt x="2505601" y="1109308"/>
                  <a:pt x="2447056" y="1072604"/>
                  <a:pt x="2268026" y="1090491"/>
                </a:cubicBezTo>
                <a:cubicBezTo>
                  <a:pt x="2088996" y="1108378"/>
                  <a:pt x="1838448" y="1041499"/>
                  <a:pt x="1704168" y="1090491"/>
                </a:cubicBezTo>
                <a:cubicBezTo>
                  <a:pt x="1569888" y="1139483"/>
                  <a:pt x="1404981" y="1054399"/>
                  <a:pt x="1309468" y="1090491"/>
                </a:cubicBezTo>
                <a:cubicBezTo>
                  <a:pt x="1213955" y="1126583"/>
                  <a:pt x="900625" y="1032994"/>
                  <a:pt x="745610" y="1090491"/>
                </a:cubicBezTo>
                <a:cubicBezTo>
                  <a:pt x="590595" y="1147988"/>
                  <a:pt x="436986" y="1080483"/>
                  <a:pt x="181752" y="1090491"/>
                </a:cubicBezTo>
                <a:cubicBezTo>
                  <a:pt x="100808" y="1082035"/>
                  <a:pt x="-5609" y="1004697"/>
                  <a:pt x="0" y="908739"/>
                </a:cubicBezTo>
                <a:cubicBezTo>
                  <a:pt x="-16680" y="775533"/>
                  <a:pt x="22054" y="663921"/>
                  <a:pt x="0" y="530706"/>
                </a:cubicBezTo>
                <a:cubicBezTo>
                  <a:pt x="-22054" y="397491"/>
                  <a:pt x="17842" y="288629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0E6C5-43A1-71EC-04C0-ED3B45FEC7BC}"/>
              </a:ext>
            </a:extLst>
          </p:cNvPr>
          <p:cNvSpPr txBox="1"/>
          <p:nvPr/>
        </p:nvSpPr>
        <p:spPr>
          <a:xfrm>
            <a:off x="623289" y="7788447"/>
            <a:ext cx="59527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  <a:ea typeface="Segoe UI Black" panose="020B0A02040204020203" pitchFamily="34" charset="0"/>
              </a:rPr>
              <a:t>Understanding</a:t>
            </a:r>
            <a:r>
              <a:rPr lang="en-IN" sz="1635" dirty="0">
                <a:solidFill>
                  <a:srgbClr val="4E4E4E"/>
                </a:solidFill>
              </a:rPr>
              <a:t> </a:t>
            </a:r>
          </a:p>
          <a:p>
            <a:pPr algn="ctr"/>
            <a:r>
              <a:rPr lang="en-IN" sz="48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Architecture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E1595-3ED7-FAA0-7843-8AA9C0B0228B}"/>
              </a:ext>
            </a:extLst>
          </p:cNvPr>
          <p:cNvSpPr txBox="1"/>
          <p:nvPr/>
        </p:nvSpPr>
        <p:spPr>
          <a:xfrm>
            <a:off x="5335348" y="7934846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AA1A6FAA-814A-0819-42B2-EB7D14243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9" y="793970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A0FA31-5708-8260-7260-E5B0D91B7BE5}"/>
              </a:ext>
            </a:extLst>
          </p:cNvPr>
          <p:cNvSpPr txBox="1"/>
          <p:nvPr/>
        </p:nvSpPr>
        <p:spPr>
          <a:xfrm>
            <a:off x="267137" y="503581"/>
            <a:ext cx="6358233" cy="1016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🔍 What is Data Architecture?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design framework that defines how data is collected, stored, processed, and accessed across an organization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ensures scalability, security, and efficiency in handling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D9C91-5637-1B38-9D60-A7F9BF52278E}"/>
              </a:ext>
            </a:extLst>
          </p:cNvPr>
          <p:cNvSpPr txBox="1"/>
          <p:nvPr/>
        </p:nvSpPr>
        <p:spPr>
          <a:xfrm>
            <a:off x="216574" y="2577534"/>
            <a:ext cx="6358233" cy="160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🛠️ Key Components of Data Architecture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1️⃣ Data Sources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Where data originates (databases, APIs, logs, IoT devices)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2️⃣ Data Ingestion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Moving raw data (ETL/ELT, Kafka, Airflow)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3️⃣ Data Storage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Databases, data lakes, warehouses (Snowflake,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BigQuery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S3)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4️⃣ Data Processing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Transforming &amp;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analyzing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data (Spark, </a:t>
            </a:r>
            <a:r>
              <a:rPr lang="en-IN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dbt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SQL)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5️⃣ Data Access &amp; Consumption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BI tools, APIs, dashboards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EE4CDB-948E-77B6-0D27-2FF06A34391A}"/>
              </a:ext>
            </a:extLst>
          </p:cNvPr>
          <p:cNvSpPr txBox="1"/>
          <p:nvPr/>
        </p:nvSpPr>
        <p:spPr>
          <a:xfrm>
            <a:off x="1678732" y="4194024"/>
            <a:ext cx="5202874" cy="154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4E4E4E"/>
                </a:solidFill>
              </a:rPr>
              <a:t>🏛️ Common </a:t>
            </a:r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</a:rPr>
              <a:t>Data Architecture Patterns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Traditional (Centralized)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 single data warehouse (good for structured data)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Lake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 flexible repository for raw &amp; unstructured data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Lakehouse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Hybrid model combining the benefits of both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Mesh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Decentralized, domain-driven architecture for scalability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01BCF-2CA9-F5B1-04C0-BE0A07A85ED8}"/>
              </a:ext>
            </a:extLst>
          </p:cNvPr>
          <p:cNvSpPr txBox="1"/>
          <p:nvPr/>
        </p:nvSpPr>
        <p:spPr>
          <a:xfrm>
            <a:off x="267143" y="6057223"/>
            <a:ext cx="5202873" cy="137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4E4E4E"/>
                </a:solidFill>
              </a:rPr>
              <a:t>⚙️ Best Practices for a Strong Data Architecture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Scalability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Design for future growth (cloud-native solutions)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Governance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Define ownership, security, and compliance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Interoperability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Ensure seamless integration across systems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Automation 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Use pipelines &amp; workflows for efficiency</a:t>
            </a:r>
          </a:p>
        </p:txBody>
      </p:sp>
      <p:pic>
        <p:nvPicPr>
          <p:cNvPr id="15" name="Picture 2" descr="Data warehouse icon">
            <a:extLst>
              <a:ext uri="{FF2B5EF4-FFF2-40B4-BE49-F238E27FC236}">
                <a16:creationId xmlns:a16="http://schemas.microsoft.com/office/drawing/2014/main" id="{8291010D-25B8-536D-894B-5F6FF2D50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032" y="424583"/>
            <a:ext cx="1008005" cy="100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ata icon">
            <a:extLst>
              <a:ext uri="{FF2B5EF4-FFF2-40B4-BE49-F238E27FC236}">
                <a16:creationId xmlns:a16="http://schemas.microsoft.com/office/drawing/2014/main" id="{E51FE486-5B7A-FF84-C027-221A3429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03" y="1622590"/>
            <a:ext cx="831150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ata icon">
            <a:extLst>
              <a:ext uri="{FF2B5EF4-FFF2-40B4-BE49-F238E27FC236}">
                <a16:creationId xmlns:a16="http://schemas.microsoft.com/office/drawing/2014/main" id="{CE3F2038-2063-6E54-608D-1D019FBC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83" y="1635860"/>
            <a:ext cx="831150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Data gathering icon">
            <a:extLst>
              <a:ext uri="{FF2B5EF4-FFF2-40B4-BE49-F238E27FC236}">
                <a16:creationId xmlns:a16="http://schemas.microsoft.com/office/drawing/2014/main" id="{60B7EE75-5541-A75D-A5A3-EB287735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" y="1622590"/>
            <a:ext cx="831150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Data processing icon">
            <a:extLst>
              <a:ext uri="{FF2B5EF4-FFF2-40B4-BE49-F238E27FC236}">
                <a16:creationId xmlns:a16="http://schemas.microsoft.com/office/drawing/2014/main" id="{1D2181FB-F39B-FAB4-ABCC-5DF590F8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493" y="1599017"/>
            <a:ext cx="831150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Monitor display icon">
            <a:extLst>
              <a:ext uri="{FF2B5EF4-FFF2-40B4-BE49-F238E27FC236}">
                <a16:creationId xmlns:a16="http://schemas.microsoft.com/office/drawing/2014/main" id="{D826B8A1-51A2-1224-FD0D-A012822FE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98" y="1549457"/>
            <a:ext cx="831150" cy="83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Data lake icon">
            <a:extLst>
              <a:ext uri="{FF2B5EF4-FFF2-40B4-BE49-F238E27FC236}">
                <a16:creationId xmlns:a16="http://schemas.microsoft.com/office/drawing/2014/main" id="{46B1A643-D5DD-78E0-2B05-0C034D1A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5" y="4300424"/>
            <a:ext cx="732179" cy="7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Sharing icon">
            <a:extLst>
              <a:ext uri="{FF2B5EF4-FFF2-40B4-BE49-F238E27FC236}">
                <a16:creationId xmlns:a16="http://schemas.microsoft.com/office/drawing/2014/main" id="{5E8CD2DE-DDF8-06D5-9C71-AB03EA7AE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1" y="5150856"/>
            <a:ext cx="841875" cy="84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Scalability icon">
            <a:extLst>
              <a:ext uri="{FF2B5EF4-FFF2-40B4-BE49-F238E27FC236}">
                <a16:creationId xmlns:a16="http://schemas.microsoft.com/office/drawing/2014/main" id="{BB3D2E8C-5ABC-132B-DFC2-3F7CCDC2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456" y="5918650"/>
            <a:ext cx="655481" cy="65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Networking icon">
            <a:extLst>
              <a:ext uri="{FF2B5EF4-FFF2-40B4-BE49-F238E27FC236}">
                <a16:creationId xmlns:a16="http://schemas.microsoft.com/office/drawing/2014/main" id="{50EA2985-576B-97A0-7747-53154B213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164" y="6723413"/>
            <a:ext cx="818064" cy="81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3DEB233E-D828-6C0C-A16A-A351CDFA5C01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37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A9C4-CA35-A585-51AD-EA9D48DCD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263C2-2647-BC4E-998F-415E6C25B1C2}"/>
              </a:ext>
            </a:extLst>
          </p:cNvPr>
          <p:cNvSpPr/>
          <p:nvPr/>
        </p:nvSpPr>
        <p:spPr>
          <a:xfrm>
            <a:off x="1295413" y="7843179"/>
            <a:ext cx="4608486" cy="1030616"/>
          </a:xfrm>
          <a:custGeom>
            <a:avLst/>
            <a:gdLst>
              <a:gd name="connsiteX0" fmla="*/ 0 w 4608486"/>
              <a:gd name="connsiteY0" fmla="*/ 171773 h 1030616"/>
              <a:gd name="connsiteX1" fmla="*/ 171773 w 4608486"/>
              <a:gd name="connsiteY1" fmla="*/ 0 h 1030616"/>
              <a:gd name="connsiteX2" fmla="*/ 790189 w 4608486"/>
              <a:gd name="connsiteY2" fmla="*/ 0 h 1030616"/>
              <a:gd name="connsiteX3" fmla="*/ 1365956 w 4608486"/>
              <a:gd name="connsiteY3" fmla="*/ 0 h 1030616"/>
              <a:gd name="connsiteX4" fmla="*/ 1856424 w 4608486"/>
              <a:gd name="connsiteY4" fmla="*/ 0 h 1030616"/>
              <a:gd name="connsiteX5" fmla="*/ 2304243 w 4608486"/>
              <a:gd name="connsiteY5" fmla="*/ 0 h 1030616"/>
              <a:gd name="connsiteX6" fmla="*/ 2880010 w 4608486"/>
              <a:gd name="connsiteY6" fmla="*/ 0 h 1030616"/>
              <a:gd name="connsiteX7" fmla="*/ 3413127 w 4608486"/>
              <a:gd name="connsiteY7" fmla="*/ 0 h 1030616"/>
              <a:gd name="connsiteX8" fmla="*/ 4436713 w 4608486"/>
              <a:gd name="connsiteY8" fmla="*/ 0 h 1030616"/>
              <a:gd name="connsiteX9" fmla="*/ 4608486 w 4608486"/>
              <a:gd name="connsiteY9" fmla="*/ 171773 h 1030616"/>
              <a:gd name="connsiteX10" fmla="*/ 4608486 w 4608486"/>
              <a:gd name="connsiteY10" fmla="*/ 501567 h 1030616"/>
              <a:gd name="connsiteX11" fmla="*/ 4608486 w 4608486"/>
              <a:gd name="connsiteY11" fmla="*/ 858843 h 1030616"/>
              <a:gd name="connsiteX12" fmla="*/ 4436713 w 4608486"/>
              <a:gd name="connsiteY12" fmla="*/ 1030616 h 1030616"/>
              <a:gd name="connsiteX13" fmla="*/ 3988894 w 4608486"/>
              <a:gd name="connsiteY13" fmla="*/ 1030616 h 1030616"/>
              <a:gd name="connsiteX14" fmla="*/ 3583725 w 4608486"/>
              <a:gd name="connsiteY14" fmla="*/ 1030616 h 1030616"/>
              <a:gd name="connsiteX15" fmla="*/ 3178556 w 4608486"/>
              <a:gd name="connsiteY15" fmla="*/ 1030616 h 1030616"/>
              <a:gd name="connsiteX16" fmla="*/ 2773386 w 4608486"/>
              <a:gd name="connsiteY16" fmla="*/ 1030616 h 1030616"/>
              <a:gd name="connsiteX17" fmla="*/ 2325568 w 4608486"/>
              <a:gd name="connsiteY17" fmla="*/ 1030616 h 1030616"/>
              <a:gd name="connsiteX18" fmla="*/ 1749801 w 4608486"/>
              <a:gd name="connsiteY18" fmla="*/ 1030616 h 1030616"/>
              <a:gd name="connsiteX19" fmla="*/ 1301982 w 4608486"/>
              <a:gd name="connsiteY19" fmla="*/ 1030616 h 1030616"/>
              <a:gd name="connsiteX20" fmla="*/ 811514 w 4608486"/>
              <a:gd name="connsiteY20" fmla="*/ 1030616 h 1030616"/>
              <a:gd name="connsiteX21" fmla="*/ 171773 w 4608486"/>
              <a:gd name="connsiteY21" fmla="*/ 1030616 h 1030616"/>
              <a:gd name="connsiteX22" fmla="*/ 0 w 4608486"/>
              <a:gd name="connsiteY22" fmla="*/ 858843 h 1030616"/>
              <a:gd name="connsiteX23" fmla="*/ 0 w 4608486"/>
              <a:gd name="connsiteY23" fmla="*/ 522179 h 1030616"/>
              <a:gd name="connsiteX24" fmla="*/ 0 w 4608486"/>
              <a:gd name="connsiteY24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08486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375084" y="-22769"/>
                  <a:pt x="598967" y="61195"/>
                  <a:pt x="790189" y="0"/>
                </a:cubicBezTo>
                <a:cubicBezTo>
                  <a:pt x="981411" y="-61195"/>
                  <a:pt x="1229576" y="1135"/>
                  <a:pt x="1365956" y="0"/>
                </a:cubicBezTo>
                <a:cubicBezTo>
                  <a:pt x="1502336" y="-1135"/>
                  <a:pt x="1675505" y="41179"/>
                  <a:pt x="1856424" y="0"/>
                </a:cubicBezTo>
                <a:cubicBezTo>
                  <a:pt x="2037343" y="-41179"/>
                  <a:pt x="2105528" y="49419"/>
                  <a:pt x="2304243" y="0"/>
                </a:cubicBezTo>
                <a:cubicBezTo>
                  <a:pt x="2502958" y="-49419"/>
                  <a:pt x="2725248" y="16150"/>
                  <a:pt x="2880010" y="0"/>
                </a:cubicBezTo>
                <a:cubicBezTo>
                  <a:pt x="3034772" y="-16150"/>
                  <a:pt x="3277865" y="29661"/>
                  <a:pt x="3413127" y="0"/>
                </a:cubicBezTo>
                <a:cubicBezTo>
                  <a:pt x="3548389" y="-29661"/>
                  <a:pt x="4178511" y="85009"/>
                  <a:pt x="4436713" y="0"/>
                </a:cubicBezTo>
                <a:cubicBezTo>
                  <a:pt x="4520108" y="23865"/>
                  <a:pt x="4611048" y="61789"/>
                  <a:pt x="4608486" y="171773"/>
                </a:cubicBezTo>
                <a:cubicBezTo>
                  <a:pt x="4624942" y="260906"/>
                  <a:pt x="4602974" y="402069"/>
                  <a:pt x="4608486" y="501567"/>
                </a:cubicBezTo>
                <a:cubicBezTo>
                  <a:pt x="4613998" y="601065"/>
                  <a:pt x="4581517" y="751377"/>
                  <a:pt x="4608486" y="858843"/>
                </a:cubicBezTo>
                <a:cubicBezTo>
                  <a:pt x="4599356" y="945572"/>
                  <a:pt x="4522756" y="1016288"/>
                  <a:pt x="4436713" y="1030616"/>
                </a:cubicBezTo>
                <a:cubicBezTo>
                  <a:pt x="4250697" y="1067637"/>
                  <a:pt x="4106685" y="989760"/>
                  <a:pt x="3988894" y="1030616"/>
                </a:cubicBezTo>
                <a:cubicBezTo>
                  <a:pt x="3871103" y="1071472"/>
                  <a:pt x="3718433" y="989592"/>
                  <a:pt x="3583725" y="1030616"/>
                </a:cubicBezTo>
                <a:cubicBezTo>
                  <a:pt x="3449017" y="1071640"/>
                  <a:pt x="3318544" y="1017013"/>
                  <a:pt x="3178556" y="1030616"/>
                </a:cubicBezTo>
                <a:cubicBezTo>
                  <a:pt x="3038568" y="1044219"/>
                  <a:pt x="2951142" y="1011065"/>
                  <a:pt x="2773386" y="1030616"/>
                </a:cubicBezTo>
                <a:cubicBezTo>
                  <a:pt x="2595630" y="1050167"/>
                  <a:pt x="2537463" y="988477"/>
                  <a:pt x="2325568" y="1030616"/>
                </a:cubicBezTo>
                <a:cubicBezTo>
                  <a:pt x="2113673" y="1072755"/>
                  <a:pt x="1925379" y="978187"/>
                  <a:pt x="1749801" y="1030616"/>
                </a:cubicBezTo>
                <a:cubicBezTo>
                  <a:pt x="1574223" y="1083045"/>
                  <a:pt x="1502501" y="987024"/>
                  <a:pt x="1301982" y="1030616"/>
                </a:cubicBezTo>
                <a:cubicBezTo>
                  <a:pt x="1101463" y="1074208"/>
                  <a:pt x="941289" y="983659"/>
                  <a:pt x="811514" y="1030616"/>
                </a:cubicBezTo>
                <a:cubicBezTo>
                  <a:pt x="681739" y="1077573"/>
                  <a:pt x="421525" y="966823"/>
                  <a:pt x="171773" y="1030616"/>
                </a:cubicBezTo>
                <a:cubicBezTo>
                  <a:pt x="61660" y="1031599"/>
                  <a:pt x="-2576" y="955488"/>
                  <a:pt x="0" y="858843"/>
                </a:cubicBezTo>
                <a:cubicBezTo>
                  <a:pt x="-25781" y="770512"/>
                  <a:pt x="13583" y="636404"/>
                  <a:pt x="0" y="522179"/>
                </a:cubicBezTo>
                <a:cubicBezTo>
                  <a:pt x="-13583" y="407954"/>
                  <a:pt x="26229" y="321276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53970-E7A9-CE9B-2355-D04838D2AB9A}"/>
              </a:ext>
            </a:extLst>
          </p:cNvPr>
          <p:cNvSpPr txBox="1"/>
          <p:nvPr/>
        </p:nvSpPr>
        <p:spPr>
          <a:xfrm>
            <a:off x="1295413" y="7859191"/>
            <a:ext cx="4608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Timeline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of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AI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From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Symbolic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Reasoning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AGI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BDA02-B500-0009-04D6-8A44EFE5C541}"/>
              </a:ext>
            </a:extLst>
          </p:cNvPr>
          <p:cNvSpPr txBox="1"/>
          <p:nvPr/>
        </p:nvSpPr>
        <p:spPr>
          <a:xfrm>
            <a:off x="4728407" y="757136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Picture 20" descr="Black LinkedIn Icon">
            <a:extLst>
              <a:ext uri="{FF2B5EF4-FFF2-40B4-BE49-F238E27FC236}">
                <a16:creationId xmlns:a16="http://schemas.microsoft.com/office/drawing/2014/main" id="{FB03D7E6-5613-B968-496B-519686007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029" y="757622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1E26113-63A8-296C-2F6D-75452A50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168" y="331005"/>
            <a:ext cx="8025063" cy="64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9FE32FB-06DF-C6BF-0B12-50758E6A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21" y="1551828"/>
            <a:ext cx="832267" cy="83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7CE9DB-9FE2-8818-EF26-A51C27D4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80" y="1550599"/>
            <a:ext cx="832266" cy="83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6EE4DEC-27CF-C950-E7DC-C71DAA460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20" y="3513890"/>
            <a:ext cx="832267" cy="83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A6FE743-16AA-4252-FBA8-71321C329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110" y="3535054"/>
            <a:ext cx="832265" cy="83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C8B8F28-9600-AB22-026B-F39930D4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21" y="5534087"/>
            <a:ext cx="832266" cy="83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5AEB426-67CB-EC66-DC90-72E14ECA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43" y="5534089"/>
            <a:ext cx="832264" cy="83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BA077E6-93B6-33D5-DD68-0CB72178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3" y="386363"/>
            <a:ext cx="1943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9AE2C53-AA20-41F6-7058-0437A3AA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680" y="490482"/>
            <a:ext cx="1943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6A935B9C-CB07-EBB1-350F-63037E1C9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33" y="2690518"/>
            <a:ext cx="1600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31022B5C-D60D-2925-EECF-946513591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680" y="4139821"/>
            <a:ext cx="1600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5FCC91F6-79F5-1CFD-EE7B-CBA3C115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75" y="6258556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2934E59-263D-E70D-466E-736F365F9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680" y="6258556"/>
            <a:ext cx="1943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6D6B61E-804F-3860-6B85-07D496455FD4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925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8B7600A-DB89-B6B9-8817-6C6EC64D2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1" y="1369734"/>
            <a:ext cx="7199313" cy="667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FA63151-EBC7-72B1-F4A8-24055D9D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00" y="2298149"/>
            <a:ext cx="1043925" cy="104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F5D6BF8-BF8D-2262-9716-51C81F4C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089" y="2265337"/>
            <a:ext cx="1043925" cy="104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336B9A3-0864-9CB3-812D-FD6744DF5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2" y="3742237"/>
            <a:ext cx="1043924" cy="104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B3D1C471-4A86-AA45-D572-F50F8AC8F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77" y="3727086"/>
            <a:ext cx="1043924" cy="104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3155BA72-5FE4-4D71-E1C9-FD7D7D7AD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377" y="5154374"/>
            <a:ext cx="1043924" cy="104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46F3F93E-8A1D-9D9A-817A-9B0B9E5F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61" y="5219136"/>
            <a:ext cx="1043924" cy="104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A3EEB8C3-88FE-3DBB-844D-B57455328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062" y="6651750"/>
            <a:ext cx="1043924" cy="104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>
            <a:extLst>
              <a:ext uri="{FF2B5EF4-FFF2-40B4-BE49-F238E27FC236}">
                <a16:creationId xmlns:a16="http://schemas.microsoft.com/office/drawing/2014/main" id="{5B11F3AE-6A6E-6D1F-FD13-1C8758CD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71" y="1693837"/>
            <a:ext cx="1714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>
            <a:extLst>
              <a:ext uri="{FF2B5EF4-FFF2-40B4-BE49-F238E27FC236}">
                <a16:creationId xmlns:a16="http://schemas.microsoft.com/office/drawing/2014/main" id="{202012D9-7B41-F971-157B-11C772151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3803409"/>
            <a:ext cx="1714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>
            <a:extLst>
              <a:ext uri="{FF2B5EF4-FFF2-40B4-BE49-F238E27FC236}">
                <a16:creationId xmlns:a16="http://schemas.microsoft.com/office/drawing/2014/main" id="{32A4A19E-8735-8020-8D38-91FCEC5A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6748"/>
            <a:ext cx="1943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>
            <a:extLst>
              <a:ext uri="{FF2B5EF4-FFF2-40B4-BE49-F238E27FC236}">
                <a16:creationId xmlns:a16="http://schemas.microsoft.com/office/drawing/2014/main" id="{D8C87430-26CF-26CB-66B0-06824041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63" y="5676336"/>
            <a:ext cx="14859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>
            <a:extLst>
              <a:ext uri="{FF2B5EF4-FFF2-40B4-BE49-F238E27FC236}">
                <a16:creationId xmlns:a16="http://schemas.microsoft.com/office/drawing/2014/main" id="{8B06D59F-A1F3-1A2B-D886-8C1C0004C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21" y="5012458"/>
            <a:ext cx="1600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>
            <a:extLst>
              <a:ext uri="{FF2B5EF4-FFF2-40B4-BE49-F238E27FC236}">
                <a16:creationId xmlns:a16="http://schemas.microsoft.com/office/drawing/2014/main" id="{E52B1719-A500-5C6E-6EA9-A060CBEC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96" y="7582386"/>
            <a:ext cx="1943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A5C779-E673-DD74-F87C-992DA39DC63F}"/>
              </a:ext>
            </a:extLst>
          </p:cNvPr>
          <p:cNvSpPr/>
          <p:nvPr/>
        </p:nvSpPr>
        <p:spPr>
          <a:xfrm>
            <a:off x="598484" y="122795"/>
            <a:ext cx="5862474" cy="1030616"/>
          </a:xfrm>
          <a:custGeom>
            <a:avLst/>
            <a:gdLst>
              <a:gd name="connsiteX0" fmla="*/ 0 w 5862474"/>
              <a:gd name="connsiteY0" fmla="*/ 171773 h 1030616"/>
              <a:gd name="connsiteX1" fmla="*/ 171773 w 5862474"/>
              <a:gd name="connsiteY1" fmla="*/ 0 h 1030616"/>
              <a:gd name="connsiteX2" fmla="*/ 834044 w 5862474"/>
              <a:gd name="connsiteY2" fmla="*/ 0 h 1030616"/>
              <a:gd name="connsiteX3" fmla="*/ 1441126 w 5862474"/>
              <a:gd name="connsiteY3" fmla="*/ 0 h 1030616"/>
              <a:gd name="connsiteX4" fmla="*/ 1937830 w 5862474"/>
              <a:gd name="connsiteY4" fmla="*/ 0 h 1030616"/>
              <a:gd name="connsiteX5" fmla="*/ 2379344 w 5862474"/>
              <a:gd name="connsiteY5" fmla="*/ 0 h 1030616"/>
              <a:gd name="connsiteX6" fmla="*/ 2986426 w 5862474"/>
              <a:gd name="connsiteY6" fmla="*/ 0 h 1030616"/>
              <a:gd name="connsiteX7" fmla="*/ 3538319 w 5862474"/>
              <a:gd name="connsiteY7" fmla="*/ 0 h 1030616"/>
              <a:gd name="connsiteX8" fmla="*/ 4200590 w 5862474"/>
              <a:gd name="connsiteY8" fmla="*/ 0 h 1030616"/>
              <a:gd name="connsiteX9" fmla="*/ 4807673 w 5862474"/>
              <a:gd name="connsiteY9" fmla="*/ 0 h 1030616"/>
              <a:gd name="connsiteX10" fmla="*/ 5690701 w 5862474"/>
              <a:gd name="connsiteY10" fmla="*/ 0 h 1030616"/>
              <a:gd name="connsiteX11" fmla="*/ 5862474 w 5862474"/>
              <a:gd name="connsiteY11" fmla="*/ 171773 h 1030616"/>
              <a:gd name="connsiteX12" fmla="*/ 5862474 w 5862474"/>
              <a:gd name="connsiteY12" fmla="*/ 494696 h 1030616"/>
              <a:gd name="connsiteX13" fmla="*/ 5862474 w 5862474"/>
              <a:gd name="connsiteY13" fmla="*/ 858843 h 1030616"/>
              <a:gd name="connsiteX14" fmla="*/ 5690701 w 5862474"/>
              <a:gd name="connsiteY14" fmla="*/ 1030616 h 1030616"/>
              <a:gd name="connsiteX15" fmla="*/ 5028430 w 5862474"/>
              <a:gd name="connsiteY15" fmla="*/ 1030616 h 1030616"/>
              <a:gd name="connsiteX16" fmla="*/ 4642105 w 5862474"/>
              <a:gd name="connsiteY16" fmla="*/ 1030616 h 1030616"/>
              <a:gd name="connsiteX17" fmla="*/ 4200590 w 5862474"/>
              <a:gd name="connsiteY17" fmla="*/ 1030616 h 1030616"/>
              <a:gd name="connsiteX18" fmla="*/ 3593508 w 5862474"/>
              <a:gd name="connsiteY18" fmla="*/ 1030616 h 1030616"/>
              <a:gd name="connsiteX19" fmla="*/ 3151994 w 5862474"/>
              <a:gd name="connsiteY19" fmla="*/ 1030616 h 1030616"/>
              <a:gd name="connsiteX20" fmla="*/ 2655291 w 5862474"/>
              <a:gd name="connsiteY20" fmla="*/ 1030616 h 1030616"/>
              <a:gd name="connsiteX21" fmla="*/ 2213776 w 5862474"/>
              <a:gd name="connsiteY21" fmla="*/ 1030616 h 1030616"/>
              <a:gd name="connsiteX22" fmla="*/ 1661884 w 5862474"/>
              <a:gd name="connsiteY22" fmla="*/ 1030616 h 1030616"/>
              <a:gd name="connsiteX23" fmla="*/ 1275559 w 5862474"/>
              <a:gd name="connsiteY23" fmla="*/ 1030616 h 1030616"/>
              <a:gd name="connsiteX24" fmla="*/ 723666 w 5862474"/>
              <a:gd name="connsiteY24" fmla="*/ 1030616 h 1030616"/>
              <a:gd name="connsiteX25" fmla="*/ 171773 w 5862474"/>
              <a:gd name="connsiteY25" fmla="*/ 1030616 h 1030616"/>
              <a:gd name="connsiteX26" fmla="*/ 0 w 5862474"/>
              <a:gd name="connsiteY26" fmla="*/ 858843 h 1030616"/>
              <a:gd name="connsiteX27" fmla="*/ 0 w 5862474"/>
              <a:gd name="connsiteY27" fmla="*/ 501567 h 1030616"/>
              <a:gd name="connsiteX28" fmla="*/ 0 w 5862474"/>
              <a:gd name="connsiteY28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6247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91985" y="-16679"/>
                  <a:pt x="568685" y="59191"/>
                  <a:pt x="834044" y="0"/>
                </a:cubicBezTo>
                <a:cubicBezTo>
                  <a:pt x="1099403" y="-59191"/>
                  <a:pt x="1218430" y="31771"/>
                  <a:pt x="1441126" y="0"/>
                </a:cubicBezTo>
                <a:cubicBezTo>
                  <a:pt x="1663822" y="-31771"/>
                  <a:pt x="1772740" y="23208"/>
                  <a:pt x="1937830" y="0"/>
                </a:cubicBezTo>
                <a:cubicBezTo>
                  <a:pt x="2102920" y="-23208"/>
                  <a:pt x="2269724" y="19965"/>
                  <a:pt x="2379344" y="0"/>
                </a:cubicBezTo>
                <a:cubicBezTo>
                  <a:pt x="2488964" y="-19965"/>
                  <a:pt x="2685043" y="15852"/>
                  <a:pt x="2986426" y="0"/>
                </a:cubicBezTo>
                <a:cubicBezTo>
                  <a:pt x="3287809" y="-15852"/>
                  <a:pt x="3407985" y="48671"/>
                  <a:pt x="3538319" y="0"/>
                </a:cubicBezTo>
                <a:cubicBezTo>
                  <a:pt x="3668653" y="-48671"/>
                  <a:pt x="3949555" y="38003"/>
                  <a:pt x="4200590" y="0"/>
                </a:cubicBezTo>
                <a:cubicBezTo>
                  <a:pt x="4451625" y="-38003"/>
                  <a:pt x="4606199" y="7015"/>
                  <a:pt x="4807673" y="0"/>
                </a:cubicBezTo>
                <a:cubicBezTo>
                  <a:pt x="5009147" y="-7015"/>
                  <a:pt x="5249405" y="21255"/>
                  <a:pt x="5690701" y="0"/>
                </a:cubicBezTo>
                <a:cubicBezTo>
                  <a:pt x="5761918" y="-3680"/>
                  <a:pt x="5887599" y="68290"/>
                  <a:pt x="5862474" y="171773"/>
                </a:cubicBezTo>
                <a:cubicBezTo>
                  <a:pt x="5865797" y="267248"/>
                  <a:pt x="5837753" y="396377"/>
                  <a:pt x="5862474" y="494696"/>
                </a:cubicBezTo>
                <a:cubicBezTo>
                  <a:pt x="5887195" y="593015"/>
                  <a:pt x="5821499" y="698697"/>
                  <a:pt x="5862474" y="858843"/>
                </a:cubicBezTo>
                <a:cubicBezTo>
                  <a:pt x="5877418" y="929576"/>
                  <a:pt x="5806934" y="1028614"/>
                  <a:pt x="5690701" y="1030616"/>
                </a:cubicBezTo>
                <a:cubicBezTo>
                  <a:pt x="5555566" y="1041643"/>
                  <a:pt x="5279941" y="999576"/>
                  <a:pt x="5028430" y="1030616"/>
                </a:cubicBezTo>
                <a:cubicBezTo>
                  <a:pt x="4776919" y="1061656"/>
                  <a:pt x="4772124" y="1023157"/>
                  <a:pt x="4642105" y="1030616"/>
                </a:cubicBezTo>
                <a:cubicBezTo>
                  <a:pt x="4512086" y="1038075"/>
                  <a:pt x="4415706" y="982426"/>
                  <a:pt x="4200590" y="1030616"/>
                </a:cubicBezTo>
                <a:cubicBezTo>
                  <a:pt x="3985475" y="1078806"/>
                  <a:pt x="3877638" y="976511"/>
                  <a:pt x="3593508" y="1030616"/>
                </a:cubicBezTo>
                <a:cubicBezTo>
                  <a:pt x="3309378" y="1084721"/>
                  <a:pt x="3322376" y="1026782"/>
                  <a:pt x="3151994" y="1030616"/>
                </a:cubicBezTo>
                <a:cubicBezTo>
                  <a:pt x="2981612" y="1034450"/>
                  <a:pt x="2817393" y="1028597"/>
                  <a:pt x="2655291" y="1030616"/>
                </a:cubicBezTo>
                <a:cubicBezTo>
                  <a:pt x="2493189" y="1032635"/>
                  <a:pt x="2402247" y="996093"/>
                  <a:pt x="2213776" y="1030616"/>
                </a:cubicBezTo>
                <a:cubicBezTo>
                  <a:pt x="2025306" y="1065139"/>
                  <a:pt x="1798678" y="1018108"/>
                  <a:pt x="1661884" y="1030616"/>
                </a:cubicBezTo>
                <a:cubicBezTo>
                  <a:pt x="1525090" y="1043124"/>
                  <a:pt x="1451631" y="1023396"/>
                  <a:pt x="1275559" y="1030616"/>
                </a:cubicBezTo>
                <a:cubicBezTo>
                  <a:pt x="1099487" y="1037836"/>
                  <a:pt x="879262" y="966610"/>
                  <a:pt x="723666" y="1030616"/>
                </a:cubicBezTo>
                <a:cubicBezTo>
                  <a:pt x="568070" y="1094622"/>
                  <a:pt x="442620" y="993569"/>
                  <a:pt x="171773" y="1030616"/>
                </a:cubicBezTo>
                <a:cubicBezTo>
                  <a:pt x="99397" y="1020830"/>
                  <a:pt x="-13644" y="942957"/>
                  <a:pt x="0" y="858843"/>
                </a:cubicBezTo>
                <a:cubicBezTo>
                  <a:pt x="-5979" y="755313"/>
                  <a:pt x="14859" y="600671"/>
                  <a:pt x="0" y="501567"/>
                </a:cubicBezTo>
                <a:cubicBezTo>
                  <a:pt x="-14859" y="402463"/>
                  <a:pt x="32639" y="328749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E2267-BAD4-75BE-5C18-050D23C4369B}"/>
              </a:ext>
            </a:extLst>
          </p:cNvPr>
          <p:cNvSpPr txBox="1"/>
          <p:nvPr/>
        </p:nvSpPr>
        <p:spPr>
          <a:xfrm>
            <a:off x="456336" y="199304"/>
            <a:ext cx="6144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Timeline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4E4E4E"/>
                </a:solidFill>
                <a:latin typeface="Cooper Black" panose="0208090404030B020404" pitchFamily="18" charset="0"/>
              </a:rPr>
              <a:t>of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Language AI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From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Early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NLP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to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MCP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458E-5C56-416D-448C-1BAAE11AFD60}"/>
              </a:ext>
            </a:extLst>
          </p:cNvPr>
          <p:cNvSpPr txBox="1"/>
          <p:nvPr/>
        </p:nvSpPr>
        <p:spPr>
          <a:xfrm>
            <a:off x="5315649" y="122992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Picture 20" descr="Black LinkedIn Icon">
            <a:extLst>
              <a:ext uri="{FF2B5EF4-FFF2-40B4-BE49-F238E27FC236}">
                <a16:creationId xmlns:a16="http://schemas.microsoft.com/office/drawing/2014/main" id="{DE290475-F984-6C8B-DC61-A0526FCDE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271" y="123477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>
            <a:extLst>
              <a:ext uri="{FF2B5EF4-FFF2-40B4-BE49-F238E27FC236}">
                <a16:creationId xmlns:a16="http://schemas.microsoft.com/office/drawing/2014/main" id="{60760F4A-A8B3-5CAB-9287-2E441711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6" y="1683341"/>
            <a:ext cx="17145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4CD107D0-F964-3040-B22B-DDE4C3716D3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33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8504A-85F2-ACC8-2979-80781BAF6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090CEC-75DB-645A-2813-A0867998DAAC}"/>
              </a:ext>
            </a:extLst>
          </p:cNvPr>
          <p:cNvSpPr/>
          <p:nvPr/>
        </p:nvSpPr>
        <p:spPr>
          <a:xfrm>
            <a:off x="569025" y="3198242"/>
            <a:ext cx="5933374" cy="1226478"/>
          </a:xfrm>
          <a:custGeom>
            <a:avLst/>
            <a:gdLst>
              <a:gd name="connsiteX0" fmla="*/ 0 w 5933374"/>
              <a:gd name="connsiteY0" fmla="*/ 204417 h 1226478"/>
              <a:gd name="connsiteX1" fmla="*/ 204417 w 5933374"/>
              <a:gd name="connsiteY1" fmla="*/ 0 h 1226478"/>
              <a:gd name="connsiteX2" fmla="*/ 867362 w 5933374"/>
              <a:gd name="connsiteY2" fmla="*/ 0 h 1226478"/>
              <a:gd name="connsiteX3" fmla="*/ 1475061 w 5933374"/>
              <a:gd name="connsiteY3" fmla="*/ 0 h 1226478"/>
              <a:gd name="connsiteX4" fmla="*/ 1972270 w 5933374"/>
              <a:gd name="connsiteY4" fmla="*/ 0 h 1226478"/>
              <a:gd name="connsiteX5" fmla="*/ 2414233 w 5933374"/>
              <a:gd name="connsiteY5" fmla="*/ 0 h 1226478"/>
              <a:gd name="connsiteX6" fmla="*/ 3021932 w 5933374"/>
              <a:gd name="connsiteY6" fmla="*/ 0 h 1226478"/>
              <a:gd name="connsiteX7" fmla="*/ 3574386 w 5933374"/>
              <a:gd name="connsiteY7" fmla="*/ 0 h 1226478"/>
              <a:gd name="connsiteX8" fmla="*/ 4237331 w 5933374"/>
              <a:gd name="connsiteY8" fmla="*/ 0 h 1226478"/>
              <a:gd name="connsiteX9" fmla="*/ 4845031 w 5933374"/>
              <a:gd name="connsiteY9" fmla="*/ 0 h 1226478"/>
              <a:gd name="connsiteX10" fmla="*/ 5728957 w 5933374"/>
              <a:gd name="connsiteY10" fmla="*/ 0 h 1226478"/>
              <a:gd name="connsiteX11" fmla="*/ 5933374 w 5933374"/>
              <a:gd name="connsiteY11" fmla="*/ 204417 h 1226478"/>
              <a:gd name="connsiteX12" fmla="*/ 5933374 w 5933374"/>
              <a:gd name="connsiteY12" fmla="*/ 588710 h 1226478"/>
              <a:gd name="connsiteX13" fmla="*/ 5933374 w 5933374"/>
              <a:gd name="connsiteY13" fmla="*/ 1022061 h 1226478"/>
              <a:gd name="connsiteX14" fmla="*/ 5728957 w 5933374"/>
              <a:gd name="connsiteY14" fmla="*/ 1226478 h 1226478"/>
              <a:gd name="connsiteX15" fmla="*/ 5066012 w 5933374"/>
              <a:gd name="connsiteY15" fmla="*/ 1226478 h 1226478"/>
              <a:gd name="connsiteX16" fmla="*/ 4679294 w 5933374"/>
              <a:gd name="connsiteY16" fmla="*/ 1226478 h 1226478"/>
              <a:gd name="connsiteX17" fmla="*/ 4237331 w 5933374"/>
              <a:gd name="connsiteY17" fmla="*/ 1226478 h 1226478"/>
              <a:gd name="connsiteX18" fmla="*/ 3629632 w 5933374"/>
              <a:gd name="connsiteY18" fmla="*/ 1226478 h 1226478"/>
              <a:gd name="connsiteX19" fmla="*/ 3187669 w 5933374"/>
              <a:gd name="connsiteY19" fmla="*/ 1226478 h 1226478"/>
              <a:gd name="connsiteX20" fmla="*/ 2690460 w 5933374"/>
              <a:gd name="connsiteY20" fmla="*/ 1226478 h 1226478"/>
              <a:gd name="connsiteX21" fmla="*/ 2248497 w 5933374"/>
              <a:gd name="connsiteY21" fmla="*/ 1226478 h 1226478"/>
              <a:gd name="connsiteX22" fmla="*/ 1696043 w 5933374"/>
              <a:gd name="connsiteY22" fmla="*/ 1226478 h 1226478"/>
              <a:gd name="connsiteX23" fmla="*/ 1309325 w 5933374"/>
              <a:gd name="connsiteY23" fmla="*/ 1226478 h 1226478"/>
              <a:gd name="connsiteX24" fmla="*/ 756871 w 5933374"/>
              <a:gd name="connsiteY24" fmla="*/ 1226478 h 1226478"/>
              <a:gd name="connsiteX25" fmla="*/ 204417 w 5933374"/>
              <a:gd name="connsiteY25" fmla="*/ 1226478 h 1226478"/>
              <a:gd name="connsiteX26" fmla="*/ 0 w 5933374"/>
              <a:gd name="connsiteY26" fmla="*/ 1022061 h 1226478"/>
              <a:gd name="connsiteX27" fmla="*/ 0 w 5933374"/>
              <a:gd name="connsiteY27" fmla="*/ 596886 h 1226478"/>
              <a:gd name="connsiteX28" fmla="*/ 0 w 5933374"/>
              <a:gd name="connsiteY28" fmla="*/ 204417 h 1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374" h="1226478" extrusionOk="0">
                <a:moveTo>
                  <a:pt x="0" y="204417"/>
                </a:moveTo>
                <a:cubicBezTo>
                  <a:pt x="-17524" y="70892"/>
                  <a:pt x="63202" y="-10405"/>
                  <a:pt x="204417" y="0"/>
                </a:cubicBezTo>
                <a:cubicBezTo>
                  <a:pt x="498642" y="-29611"/>
                  <a:pt x="556701" y="13617"/>
                  <a:pt x="867362" y="0"/>
                </a:cubicBezTo>
                <a:cubicBezTo>
                  <a:pt x="1178024" y="-13617"/>
                  <a:pt x="1211078" y="8588"/>
                  <a:pt x="1475061" y="0"/>
                </a:cubicBezTo>
                <a:cubicBezTo>
                  <a:pt x="1739044" y="-8588"/>
                  <a:pt x="1750186" y="30690"/>
                  <a:pt x="1972270" y="0"/>
                </a:cubicBezTo>
                <a:cubicBezTo>
                  <a:pt x="2194354" y="-30690"/>
                  <a:pt x="2223393" y="52926"/>
                  <a:pt x="2414233" y="0"/>
                </a:cubicBezTo>
                <a:cubicBezTo>
                  <a:pt x="2605073" y="-52926"/>
                  <a:pt x="2745209" y="10947"/>
                  <a:pt x="3021932" y="0"/>
                </a:cubicBezTo>
                <a:cubicBezTo>
                  <a:pt x="3298655" y="-10947"/>
                  <a:pt x="3301993" y="31655"/>
                  <a:pt x="3574386" y="0"/>
                </a:cubicBezTo>
                <a:cubicBezTo>
                  <a:pt x="3846779" y="-31655"/>
                  <a:pt x="3960850" y="78003"/>
                  <a:pt x="4237331" y="0"/>
                </a:cubicBezTo>
                <a:cubicBezTo>
                  <a:pt x="4513812" y="-78003"/>
                  <a:pt x="4689213" y="21440"/>
                  <a:pt x="4845031" y="0"/>
                </a:cubicBezTo>
                <a:cubicBezTo>
                  <a:pt x="5000849" y="-21440"/>
                  <a:pt x="5391823" y="32551"/>
                  <a:pt x="5728957" y="0"/>
                </a:cubicBezTo>
                <a:cubicBezTo>
                  <a:pt x="5832710" y="-1423"/>
                  <a:pt x="5937024" y="90270"/>
                  <a:pt x="5933374" y="204417"/>
                </a:cubicBezTo>
                <a:cubicBezTo>
                  <a:pt x="5967348" y="298387"/>
                  <a:pt x="5898533" y="507646"/>
                  <a:pt x="5933374" y="588710"/>
                </a:cubicBezTo>
                <a:cubicBezTo>
                  <a:pt x="5968215" y="669774"/>
                  <a:pt x="5912139" y="856608"/>
                  <a:pt x="5933374" y="1022061"/>
                </a:cubicBezTo>
                <a:cubicBezTo>
                  <a:pt x="5935287" y="1131868"/>
                  <a:pt x="5850114" y="1225704"/>
                  <a:pt x="5728957" y="1226478"/>
                </a:cubicBezTo>
                <a:cubicBezTo>
                  <a:pt x="5551300" y="1266724"/>
                  <a:pt x="5224390" y="1168416"/>
                  <a:pt x="5066012" y="1226478"/>
                </a:cubicBezTo>
                <a:cubicBezTo>
                  <a:pt x="4907634" y="1284540"/>
                  <a:pt x="4779164" y="1181721"/>
                  <a:pt x="4679294" y="1226478"/>
                </a:cubicBezTo>
                <a:cubicBezTo>
                  <a:pt x="4579424" y="1271235"/>
                  <a:pt x="4454409" y="1224365"/>
                  <a:pt x="4237331" y="1226478"/>
                </a:cubicBezTo>
                <a:cubicBezTo>
                  <a:pt x="4020253" y="1228591"/>
                  <a:pt x="3879145" y="1187156"/>
                  <a:pt x="3629632" y="1226478"/>
                </a:cubicBezTo>
                <a:cubicBezTo>
                  <a:pt x="3380119" y="1265800"/>
                  <a:pt x="3284907" y="1220023"/>
                  <a:pt x="3187669" y="1226478"/>
                </a:cubicBezTo>
                <a:cubicBezTo>
                  <a:pt x="3090431" y="1232933"/>
                  <a:pt x="2885954" y="1171042"/>
                  <a:pt x="2690460" y="1226478"/>
                </a:cubicBezTo>
                <a:cubicBezTo>
                  <a:pt x="2494966" y="1281914"/>
                  <a:pt x="2415510" y="1190612"/>
                  <a:pt x="2248497" y="1226478"/>
                </a:cubicBezTo>
                <a:cubicBezTo>
                  <a:pt x="2081484" y="1262344"/>
                  <a:pt x="1827858" y="1208899"/>
                  <a:pt x="1696043" y="1226478"/>
                </a:cubicBezTo>
                <a:cubicBezTo>
                  <a:pt x="1564228" y="1244057"/>
                  <a:pt x="1466558" y="1187541"/>
                  <a:pt x="1309325" y="1226478"/>
                </a:cubicBezTo>
                <a:cubicBezTo>
                  <a:pt x="1152092" y="1265415"/>
                  <a:pt x="955910" y="1184094"/>
                  <a:pt x="756871" y="1226478"/>
                </a:cubicBezTo>
                <a:cubicBezTo>
                  <a:pt x="557832" y="1268862"/>
                  <a:pt x="460023" y="1182372"/>
                  <a:pt x="204417" y="1226478"/>
                </a:cubicBezTo>
                <a:cubicBezTo>
                  <a:pt x="116121" y="1215775"/>
                  <a:pt x="-23774" y="1116218"/>
                  <a:pt x="0" y="1022061"/>
                </a:cubicBezTo>
                <a:cubicBezTo>
                  <a:pt x="-16006" y="928125"/>
                  <a:pt x="43910" y="732205"/>
                  <a:pt x="0" y="596886"/>
                </a:cubicBezTo>
                <a:cubicBezTo>
                  <a:pt x="-43910" y="461568"/>
                  <a:pt x="8142" y="374841"/>
                  <a:pt x="0" y="204417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EE21D-ED5D-2C85-57D7-F90C0DCCCAAD}"/>
              </a:ext>
            </a:extLst>
          </p:cNvPr>
          <p:cNvSpPr txBox="1"/>
          <p:nvPr/>
        </p:nvSpPr>
        <p:spPr>
          <a:xfrm>
            <a:off x="652153" y="3202474"/>
            <a:ext cx="58502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4E4E4E"/>
                </a:solidFill>
                <a:latin typeface="Cooper Black" panose="0208090404030B020404" pitchFamily="18" charset="0"/>
              </a:rPr>
              <a:t>The</a:t>
            </a:r>
            <a:r>
              <a:rPr lang="en-IN" sz="36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Biology</a:t>
            </a:r>
            <a:r>
              <a:rPr lang="en-IN" sz="36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4E4E4E"/>
                </a:solidFill>
                <a:latin typeface="Cooper Black" panose="0208090404030B020404" pitchFamily="18" charset="0"/>
              </a:rPr>
              <a:t>of</a:t>
            </a:r>
            <a:r>
              <a:rPr lang="en-IN" sz="36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4E4E4E"/>
                </a:solidFill>
                <a:latin typeface="Cooper Black" panose="0208090404030B020404" pitchFamily="18" charset="0"/>
              </a:rPr>
              <a:t>an</a:t>
            </a:r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LLM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How AI thinks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&amp;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Why it matters?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7A84A1-0857-58F5-BFAE-151BB5ADA4BB}"/>
              </a:ext>
            </a:extLst>
          </p:cNvPr>
          <p:cNvSpPr txBox="1"/>
          <p:nvPr/>
        </p:nvSpPr>
        <p:spPr>
          <a:xfrm>
            <a:off x="2835828" y="3279744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3C5AB2B6-C4C9-E539-4A83-7C1238359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50" y="3284596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DABAF-8350-58D1-B065-BEE0AB2B01CD}"/>
              </a:ext>
            </a:extLst>
          </p:cNvPr>
          <p:cNvSpPr txBox="1"/>
          <p:nvPr/>
        </p:nvSpPr>
        <p:spPr>
          <a:xfrm>
            <a:off x="359364" y="542505"/>
            <a:ext cx="60259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LLMs Are Like Biological Systems 🧠🔬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LLMs aren’t directly programmed—they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learn patterns from data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Much like cells in biology, LLMs have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features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—building blocks of their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reasoning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Scientists study AI like a microscope studies cells, mapping its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circuits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E013E-1740-286F-EBC0-35D6C6C9BDED}"/>
              </a:ext>
            </a:extLst>
          </p:cNvPr>
          <p:cNvSpPr txBox="1"/>
          <p:nvPr/>
        </p:nvSpPr>
        <p:spPr>
          <a:xfrm>
            <a:off x="1575048" y="1700469"/>
            <a:ext cx="54538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AI Reverse Engineering: How It’s Done 🛠️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Interpretable Features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The “cells” of AI models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Attribute Graphs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Map how features interact to generate responses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Goal: Decode how AI processes prompts &amp; generates reasoning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3DE248-C3A1-AA76-1D59-D9E7031BF28C}"/>
              </a:ext>
            </a:extLst>
          </p:cNvPr>
          <p:cNvSpPr txBox="1"/>
          <p:nvPr/>
        </p:nvSpPr>
        <p:spPr>
          <a:xfrm>
            <a:off x="270371" y="4565959"/>
            <a:ext cx="6758502" cy="165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Insights from the Paper 📜💡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Multilingual Circuits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doesn’t have separate languages; it uses shared pathways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Chain-of-Thought Faithfulness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Sometimes AI solves problems step by step, other times it hallucinates reasoning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Hallucinations &amp; Misalignment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sometimes creates false connections between facts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Hidden Goals – AI might optimize for persuasion rather than truth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8B793-C39C-3460-0269-3A36B9978772}"/>
              </a:ext>
            </a:extLst>
          </p:cNvPr>
          <p:cNvSpPr txBox="1"/>
          <p:nvPr/>
        </p:nvSpPr>
        <p:spPr>
          <a:xfrm>
            <a:off x="1687720" y="6366114"/>
            <a:ext cx="5511593" cy="1275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This Matters </a:t>
            </a:r>
            <a:r>
              <a:rPr lang="en-IN" b="1" dirty="0"/>
              <a:t>🚀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Transparency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Understanding AI reasoning makes it more trustworthy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Safety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Helps prevent biases &amp; unintended outputs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Future of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Builds tools to map AI circuits like a brain’s wiring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0C0FC8-89C5-6187-FFAD-24CECAF56420}"/>
              </a:ext>
            </a:extLst>
          </p:cNvPr>
          <p:cNvSpPr txBox="1"/>
          <p:nvPr/>
        </p:nvSpPr>
        <p:spPr>
          <a:xfrm>
            <a:off x="666294" y="7792560"/>
            <a:ext cx="5941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 💭</a:t>
            </a:r>
          </a:p>
          <a:p>
            <a:pPr algn="ctr"/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 study AI’s internals like a microscope studies biology; so we can ensure it works as intended</a:t>
            </a:r>
          </a:p>
        </p:txBody>
      </p:sp>
      <p:pic>
        <p:nvPicPr>
          <p:cNvPr id="4098" name="Picture 2" descr="Research icon">
            <a:extLst>
              <a:ext uri="{FF2B5EF4-FFF2-40B4-BE49-F238E27FC236}">
                <a16:creationId xmlns:a16="http://schemas.microsoft.com/office/drawing/2014/main" id="{FCE34F8C-E181-0AAE-7E63-D1991581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5" y="1892905"/>
            <a:ext cx="938565" cy="93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Flowchart icon">
            <a:extLst>
              <a:ext uri="{FF2B5EF4-FFF2-40B4-BE49-F238E27FC236}">
                <a16:creationId xmlns:a16="http://schemas.microsoft.com/office/drawing/2014/main" id="{BEFE7CB8-5430-6EAE-AF95-CDEE0D67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75" y="269323"/>
            <a:ext cx="779803" cy="77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r chart icon">
            <a:extLst>
              <a:ext uri="{FF2B5EF4-FFF2-40B4-BE49-F238E27FC236}">
                <a16:creationId xmlns:a16="http://schemas.microsoft.com/office/drawing/2014/main" id="{408243BF-E643-EDD4-97B8-3C16A7906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75" y="1521903"/>
            <a:ext cx="733637" cy="7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ransparency icon">
            <a:extLst>
              <a:ext uri="{FF2B5EF4-FFF2-40B4-BE49-F238E27FC236}">
                <a16:creationId xmlns:a16="http://schemas.microsoft.com/office/drawing/2014/main" id="{6C71D9B4-1262-5D3A-977D-CC744741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10" y="6375587"/>
            <a:ext cx="624754" cy="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lipboard icon">
            <a:extLst>
              <a:ext uri="{FF2B5EF4-FFF2-40B4-BE49-F238E27FC236}">
                <a16:creationId xmlns:a16="http://schemas.microsoft.com/office/drawing/2014/main" id="{CD1577A6-E330-3330-A626-9831F039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69" y="7092450"/>
            <a:ext cx="624754" cy="6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BCF9BAA-08F2-3E8D-F60C-12D1AFF6E4B7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0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11791-83C5-8698-EAFF-9E0D03E5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B2F1CF-4F5D-4B84-F459-8A43078288C1}"/>
              </a:ext>
            </a:extLst>
          </p:cNvPr>
          <p:cNvSpPr/>
          <p:nvPr/>
        </p:nvSpPr>
        <p:spPr>
          <a:xfrm>
            <a:off x="390232" y="127698"/>
            <a:ext cx="6347485" cy="1226478"/>
          </a:xfrm>
          <a:custGeom>
            <a:avLst/>
            <a:gdLst>
              <a:gd name="connsiteX0" fmla="*/ 0 w 6347485"/>
              <a:gd name="connsiteY0" fmla="*/ 204417 h 1226478"/>
              <a:gd name="connsiteX1" fmla="*/ 204417 w 6347485"/>
              <a:gd name="connsiteY1" fmla="*/ 0 h 1226478"/>
              <a:gd name="connsiteX2" fmla="*/ 917055 w 6347485"/>
              <a:gd name="connsiteY2" fmla="*/ 0 h 1226478"/>
              <a:gd name="connsiteX3" fmla="*/ 1570307 w 6347485"/>
              <a:gd name="connsiteY3" fmla="*/ 0 h 1226478"/>
              <a:gd name="connsiteX4" fmla="*/ 2104785 w 6347485"/>
              <a:gd name="connsiteY4" fmla="*/ 0 h 1226478"/>
              <a:gd name="connsiteX5" fmla="*/ 2579877 w 6347485"/>
              <a:gd name="connsiteY5" fmla="*/ 0 h 1226478"/>
              <a:gd name="connsiteX6" fmla="*/ 3233129 w 6347485"/>
              <a:gd name="connsiteY6" fmla="*/ 0 h 1226478"/>
              <a:gd name="connsiteX7" fmla="*/ 3826994 w 6347485"/>
              <a:gd name="connsiteY7" fmla="*/ 0 h 1226478"/>
              <a:gd name="connsiteX8" fmla="*/ 4539632 w 6347485"/>
              <a:gd name="connsiteY8" fmla="*/ 0 h 1226478"/>
              <a:gd name="connsiteX9" fmla="*/ 5192884 w 6347485"/>
              <a:gd name="connsiteY9" fmla="*/ 0 h 1226478"/>
              <a:gd name="connsiteX10" fmla="*/ 6143068 w 6347485"/>
              <a:gd name="connsiteY10" fmla="*/ 0 h 1226478"/>
              <a:gd name="connsiteX11" fmla="*/ 6347485 w 6347485"/>
              <a:gd name="connsiteY11" fmla="*/ 204417 h 1226478"/>
              <a:gd name="connsiteX12" fmla="*/ 6347485 w 6347485"/>
              <a:gd name="connsiteY12" fmla="*/ 588710 h 1226478"/>
              <a:gd name="connsiteX13" fmla="*/ 6347485 w 6347485"/>
              <a:gd name="connsiteY13" fmla="*/ 1022061 h 1226478"/>
              <a:gd name="connsiteX14" fmla="*/ 6143068 w 6347485"/>
              <a:gd name="connsiteY14" fmla="*/ 1226478 h 1226478"/>
              <a:gd name="connsiteX15" fmla="*/ 5430430 w 6347485"/>
              <a:gd name="connsiteY15" fmla="*/ 1226478 h 1226478"/>
              <a:gd name="connsiteX16" fmla="*/ 5014724 w 6347485"/>
              <a:gd name="connsiteY16" fmla="*/ 1226478 h 1226478"/>
              <a:gd name="connsiteX17" fmla="*/ 4539632 w 6347485"/>
              <a:gd name="connsiteY17" fmla="*/ 1226478 h 1226478"/>
              <a:gd name="connsiteX18" fmla="*/ 3886381 w 6347485"/>
              <a:gd name="connsiteY18" fmla="*/ 1226478 h 1226478"/>
              <a:gd name="connsiteX19" fmla="*/ 3411289 w 6347485"/>
              <a:gd name="connsiteY19" fmla="*/ 1226478 h 1226478"/>
              <a:gd name="connsiteX20" fmla="*/ 2876810 w 6347485"/>
              <a:gd name="connsiteY20" fmla="*/ 1226478 h 1226478"/>
              <a:gd name="connsiteX21" fmla="*/ 2401718 w 6347485"/>
              <a:gd name="connsiteY21" fmla="*/ 1226478 h 1226478"/>
              <a:gd name="connsiteX22" fmla="*/ 1807853 w 6347485"/>
              <a:gd name="connsiteY22" fmla="*/ 1226478 h 1226478"/>
              <a:gd name="connsiteX23" fmla="*/ 1392147 w 6347485"/>
              <a:gd name="connsiteY23" fmla="*/ 1226478 h 1226478"/>
              <a:gd name="connsiteX24" fmla="*/ 798282 w 6347485"/>
              <a:gd name="connsiteY24" fmla="*/ 1226478 h 1226478"/>
              <a:gd name="connsiteX25" fmla="*/ 204417 w 6347485"/>
              <a:gd name="connsiteY25" fmla="*/ 1226478 h 1226478"/>
              <a:gd name="connsiteX26" fmla="*/ 0 w 6347485"/>
              <a:gd name="connsiteY26" fmla="*/ 1022061 h 1226478"/>
              <a:gd name="connsiteX27" fmla="*/ 0 w 6347485"/>
              <a:gd name="connsiteY27" fmla="*/ 596886 h 1226478"/>
              <a:gd name="connsiteX28" fmla="*/ 0 w 6347485"/>
              <a:gd name="connsiteY28" fmla="*/ 204417 h 1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47485" h="1226478" extrusionOk="0">
                <a:moveTo>
                  <a:pt x="0" y="204417"/>
                </a:moveTo>
                <a:cubicBezTo>
                  <a:pt x="-17524" y="70892"/>
                  <a:pt x="63202" y="-10405"/>
                  <a:pt x="204417" y="0"/>
                </a:cubicBezTo>
                <a:cubicBezTo>
                  <a:pt x="388545" y="-20024"/>
                  <a:pt x="664370" y="20036"/>
                  <a:pt x="917055" y="0"/>
                </a:cubicBezTo>
                <a:cubicBezTo>
                  <a:pt x="1169740" y="-20036"/>
                  <a:pt x="1347659" y="7752"/>
                  <a:pt x="1570307" y="0"/>
                </a:cubicBezTo>
                <a:cubicBezTo>
                  <a:pt x="1792955" y="-7752"/>
                  <a:pt x="1924841" y="2922"/>
                  <a:pt x="2104785" y="0"/>
                </a:cubicBezTo>
                <a:cubicBezTo>
                  <a:pt x="2284729" y="-2922"/>
                  <a:pt x="2470342" y="38916"/>
                  <a:pt x="2579877" y="0"/>
                </a:cubicBezTo>
                <a:cubicBezTo>
                  <a:pt x="2689412" y="-38916"/>
                  <a:pt x="3054780" y="51013"/>
                  <a:pt x="3233129" y="0"/>
                </a:cubicBezTo>
                <a:cubicBezTo>
                  <a:pt x="3411478" y="-51013"/>
                  <a:pt x="3581463" y="31133"/>
                  <a:pt x="3826994" y="0"/>
                </a:cubicBezTo>
                <a:cubicBezTo>
                  <a:pt x="4072525" y="-31133"/>
                  <a:pt x="4281090" y="10036"/>
                  <a:pt x="4539632" y="0"/>
                </a:cubicBezTo>
                <a:cubicBezTo>
                  <a:pt x="4798174" y="-10036"/>
                  <a:pt x="5055866" y="7361"/>
                  <a:pt x="5192884" y="0"/>
                </a:cubicBezTo>
                <a:cubicBezTo>
                  <a:pt x="5329902" y="-7361"/>
                  <a:pt x="5882798" y="59345"/>
                  <a:pt x="6143068" y="0"/>
                </a:cubicBezTo>
                <a:cubicBezTo>
                  <a:pt x="6246821" y="-1423"/>
                  <a:pt x="6351135" y="90270"/>
                  <a:pt x="6347485" y="204417"/>
                </a:cubicBezTo>
                <a:cubicBezTo>
                  <a:pt x="6381459" y="298387"/>
                  <a:pt x="6312644" y="507646"/>
                  <a:pt x="6347485" y="588710"/>
                </a:cubicBezTo>
                <a:cubicBezTo>
                  <a:pt x="6382326" y="669774"/>
                  <a:pt x="6326250" y="856608"/>
                  <a:pt x="6347485" y="1022061"/>
                </a:cubicBezTo>
                <a:cubicBezTo>
                  <a:pt x="6349398" y="1131868"/>
                  <a:pt x="6264225" y="1225704"/>
                  <a:pt x="6143068" y="1226478"/>
                </a:cubicBezTo>
                <a:cubicBezTo>
                  <a:pt x="5971720" y="1239653"/>
                  <a:pt x="5646489" y="1221275"/>
                  <a:pt x="5430430" y="1226478"/>
                </a:cubicBezTo>
                <a:cubicBezTo>
                  <a:pt x="5214371" y="1231681"/>
                  <a:pt x="5105982" y="1212176"/>
                  <a:pt x="5014724" y="1226478"/>
                </a:cubicBezTo>
                <a:cubicBezTo>
                  <a:pt x="4923466" y="1240780"/>
                  <a:pt x="4680180" y="1169975"/>
                  <a:pt x="4539632" y="1226478"/>
                </a:cubicBezTo>
                <a:cubicBezTo>
                  <a:pt x="4399084" y="1282981"/>
                  <a:pt x="4048860" y="1219794"/>
                  <a:pt x="3886381" y="1226478"/>
                </a:cubicBezTo>
                <a:cubicBezTo>
                  <a:pt x="3723902" y="1233162"/>
                  <a:pt x="3606667" y="1222767"/>
                  <a:pt x="3411289" y="1226478"/>
                </a:cubicBezTo>
                <a:cubicBezTo>
                  <a:pt x="3215911" y="1230189"/>
                  <a:pt x="3135026" y="1166022"/>
                  <a:pt x="2876810" y="1226478"/>
                </a:cubicBezTo>
                <a:cubicBezTo>
                  <a:pt x="2618594" y="1286934"/>
                  <a:pt x="2581720" y="1208898"/>
                  <a:pt x="2401718" y="1226478"/>
                </a:cubicBezTo>
                <a:cubicBezTo>
                  <a:pt x="2221716" y="1244058"/>
                  <a:pt x="2066596" y="1168746"/>
                  <a:pt x="1807853" y="1226478"/>
                </a:cubicBezTo>
                <a:cubicBezTo>
                  <a:pt x="1549110" y="1284210"/>
                  <a:pt x="1582192" y="1178322"/>
                  <a:pt x="1392147" y="1226478"/>
                </a:cubicBezTo>
                <a:cubicBezTo>
                  <a:pt x="1202102" y="1274634"/>
                  <a:pt x="1065856" y="1209325"/>
                  <a:pt x="798282" y="1226478"/>
                </a:cubicBezTo>
                <a:cubicBezTo>
                  <a:pt x="530708" y="1243631"/>
                  <a:pt x="330423" y="1172000"/>
                  <a:pt x="204417" y="1226478"/>
                </a:cubicBezTo>
                <a:cubicBezTo>
                  <a:pt x="116121" y="1215775"/>
                  <a:pt x="-23774" y="1116218"/>
                  <a:pt x="0" y="1022061"/>
                </a:cubicBezTo>
                <a:cubicBezTo>
                  <a:pt x="-16006" y="928125"/>
                  <a:pt x="43910" y="732205"/>
                  <a:pt x="0" y="596886"/>
                </a:cubicBezTo>
                <a:cubicBezTo>
                  <a:pt x="-43910" y="461568"/>
                  <a:pt x="8142" y="374841"/>
                  <a:pt x="0" y="204417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B468C-8010-9632-D09D-0D7A32862AD9}"/>
              </a:ext>
            </a:extLst>
          </p:cNvPr>
          <p:cNvSpPr txBox="1"/>
          <p:nvPr/>
        </p:nvSpPr>
        <p:spPr>
          <a:xfrm>
            <a:off x="475456" y="-24210"/>
            <a:ext cx="6248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LLMs</a:t>
            </a:r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2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Beyond Prompting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The Evolution of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Human-AI Interaction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9FD4EF-FDFF-2EBF-9C60-A7967771E40C}"/>
              </a:ext>
            </a:extLst>
          </p:cNvPr>
          <p:cNvSpPr txBox="1"/>
          <p:nvPr/>
        </p:nvSpPr>
        <p:spPr>
          <a:xfrm>
            <a:off x="5565643" y="1371086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0CA743CF-77EB-5BDE-DBFA-0D2BA212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65" y="1375938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5D9C6-D5D9-5233-997C-F70A379104DF}"/>
              </a:ext>
            </a:extLst>
          </p:cNvPr>
          <p:cNvSpPr txBox="1"/>
          <p:nvPr/>
        </p:nvSpPr>
        <p:spPr>
          <a:xfrm>
            <a:off x="390233" y="1659306"/>
            <a:ext cx="4800604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LLMs Are Not Just About Prompting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Interaction with LLMs is 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two-way process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Success depends on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understanding the model, refining inputs,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and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iterating responses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Prompting = Communication Skill | LLM Use = Collaboration Skill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441C5-32A0-45E0-FE96-192460CDC127}"/>
              </a:ext>
            </a:extLst>
          </p:cNvPr>
          <p:cNvSpPr txBox="1"/>
          <p:nvPr/>
        </p:nvSpPr>
        <p:spPr>
          <a:xfrm>
            <a:off x="384397" y="3250379"/>
            <a:ext cx="6430518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Two-Way Learning Loop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🧑‍💻 How Humans Influence AI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Better Inputs = Better Outputs (structured prompts, clear context, examples)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User Feedback Shapes Responses (likes, edits, refinements guide model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behavior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Training &amp; Fine-Tuning (custom models, memory-based interactions personalize responses)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🤖 How AI Influences Humans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Expands Thinking (new ideas, perspectives, alternative solutions)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Automates &amp; Augments Workflows (AI co-pilots, auto-research, task acceleration)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Shifts Decision-Making (recommendations may introduce biases—critical thinking is key!)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91C0D-8BD4-7427-7D73-474544E1701C}"/>
              </a:ext>
            </a:extLst>
          </p:cNvPr>
          <p:cNvSpPr txBox="1"/>
          <p:nvPr/>
        </p:nvSpPr>
        <p:spPr>
          <a:xfrm>
            <a:off x="342881" y="5414048"/>
            <a:ext cx="6224080" cy="1580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Future: AI &amp; Humans Co-Evolving</a:t>
            </a:r>
          </a:p>
          <a:p>
            <a:pPr>
              <a:buNone/>
            </a:pP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🚀 LLMs will become: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More personalized (adapting to user preferences &amp; knowledge)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More context-aware (memory, multimodal understanding)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More ethical &amp; aligned (human oversight, reducing biases)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The best users of AI will master collaboration, not just prompting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3AA22-7FC8-019E-1B9A-302486BA2813}"/>
              </a:ext>
            </a:extLst>
          </p:cNvPr>
          <p:cNvSpPr txBox="1"/>
          <p:nvPr/>
        </p:nvSpPr>
        <p:spPr>
          <a:xfrm>
            <a:off x="390233" y="7122979"/>
            <a:ext cx="6333624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📌 How to Use LLMs Effectively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Think of AI as 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co-pilot,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not just a tool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Refine inputs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&amp;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validate outputs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(AI assists, but humans make final calls)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Personalize your AI workflows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(use memory, train models, integrate into tasks)</a:t>
            </a:r>
          </a:p>
        </p:txBody>
      </p:sp>
      <p:pic>
        <p:nvPicPr>
          <p:cNvPr id="2050" name="Picture 2" descr="Breadcrumb icon">
            <a:extLst>
              <a:ext uri="{FF2B5EF4-FFF2-40B4-BE49-F238E27FC236}">
                <a16:creationId xmlns:a16="http://schemas.microsoft.com/office/drawing/2014/main" id="{0D154C25-C527-B120-8EFF-EC4D132BE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31" y="1811040"/>
            <a:ext cx="696612" cy="6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umanoid robot icon">
            <a:extLst>
              <a:ext uri="{FF2B5EF4-FFF2-40B4-BE49-F238E27FC236}">
                <a16:creationId xmlns:a16="http://schemas.microsoft.com/office/drawing/2014/main" id="{62F7031F-2BA0-8B71-9BB1-881A9B18B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504" y="2973752"/>
            <a:ext cx="696612" cy="6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tificial intelligence icon">
            <a:extLst>
              <a:ext uri="{FF2B5EF4-FFF2-40B4-BE49-F238E27FC236}">
                <a16:creationId xmlns:a16="http://schemas.microsoft.com/office/drawing/2014/main" id="{D2CF7F2D-AA76-F11E-B600-B4F908C1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55" y="2973752"/>
            <a:ext cx="696612" cy="6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intelligence icon">
            <a:extLst>
              <a:ext uri="{FF2B5EF4-FFF2-40B4-BE49-F238E27FC236}">
                <a16:creationId xmlns:a16="http://schemas.microsoft.com/office/drawing/2014/main" id="{7C5915BD-4A9E-4B76-F652-75C5FF9AB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367" y="5409494"/>
            <a:ext cx="794770" cy="79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lowchart icon">
            <a:extLst>
              <a:ext uri="{FF2B5EF4-FFF2-40B4-BE49-F238E27FC236}">
                <a16:creationId xmlns:a16="http://schemas.microsoft.com/office/drawing/2014/main" id="{770BEAF6-7EB6-58E6-0B68-FFEFEE5F6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483" y="6853381"/>
            <a:ext cx="794769" cy="79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ntelligence icon">
            <a:extLst>
              <a:ext uri="{FF2B5EF4-FFF2-40B4-BE49-F238E27FC236}">
                <a16:creationId xmlns:a16="http://schemas.microsoft.com/office/drawing/2014/main" id="{2FD91EF9-1E10-944A-3344-F21BE0D8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98" y="6828830"/>
            <a:ext cx="794770" cy="79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ion icon">
            <a:extLst>
              <a:ext uri="{FF2B5EF4-FFF2-40B4-BE49-F238E27FC236}">
                <a16:creationId xmlns:a16="http://schemas.microsoft.com/office/drawing/2014/main" id="{3EA44D8D-98AC-927D-30C3-C2A91229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36" y="1846650"/>
            <a:ext cx="696612" cy="69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52B589F-0640-DDFB-BC03-11934991F15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994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3A5B8-3F5F-47F0-738C-E390FD7B0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DE30CF-C223-FBBC-868A-024EF0453ADE}"/>
              </a:ext>
            </a:extLst>
          </p:cNvPr>
          <p:cNvSpPr/>
          <p:nvPr/>
        </p:nvSpPr>
        <p:spPr>
          <a:xfrm>
            <a:off x="285389" y="153597"/>
            <a:ext cx="6496700" cy="1030616"/>
          </a:xfrm>
          <a:custGeom>
            <a:avLst/>
            <a:gdLst>
              <a:gd name="connsiteX0" fmla="*/ 0 w 6496700"/>
              <a:gd name="connsiteY0" fmla="*/ 171773 h 1030616"/>
              <a:gd name="connsiteX1" fmla="*/ 171773 w 6496700"/>
              <a:gd name="connsiteY1" fmla="*/ 0 h 1030616"/>
              <a:gd name="connsiteX2" fmla="*/ 854214 w 6496700"/>
              <a:gd name="connsiteY2" fmla="*/ 0 h 1030616"/>
              <a:gd name="connsiteX3" fmla="*/ 1475123 w 6496700"/>
              <a:gd name="connsiteY3" fmla="*/ 0 h 1030616"/>
              <a:gd name="connsiteX4" fmla="*/ 1972969 w 6496700"/>
              <a:gd name="connsiteY4" fmla="*/ 0 h 1030616"/>
              <a:gd name="connsiteX5" fmla="*/ 2409284 w 6496700"/>
              <a:gd name="connsiteY5" fmla="*/ 0 h 1030616"/>
              <a:gd name="connsiteX6" fmla="*/ 3030193 w 6496700"/>
              <a:gd name="connsiteY6" fmla="*/ 0 h 1030616"/>
              <a:gd name="connsiteX7" fmla="*/ 3589570 w 6496700"/>
              <a:gd name="connsiteY7" fmla="*/ 0 h 1030616"/>
              <a:gd name="connsiteX8" fmla="*/ 4272011 w 6496700"/>
              <a:gd name="connsiteY8" fmla="*/ 0 h 1030616"/>
              <a:gd name="connsiteX9" fmla="*/ 4892920 w 6496700"/>
              <a:gd name="connsiteY9" fmla="*/ 0 h 1030616"/>
              <a:gd name="connsiteX10" fmla="*/ 5329235 w 6496700"/>
              <a:gd name="connsiteY10" fmla="*/ 0 h 1030616"/>
              <a:gd name="connsiteX11" fmla="*/ 6324927 w 6496700"/>
              <a:gd name="connsiteY11" fmla="*/ 0 h 1030616"/>
              <a:gd name="connsiteX12" fmla="*/ 6496700 w 6496700"/>
              <a:gd name="connsiteY12" fmla="*/ 171773 h 1030616"/>
              <a:gd name="connsiteX13" fmla="*/ 6496700 w 6496700"/>
              <a:gd name="connsiteY13" fmla="*/ 501567 h 1030616"/>
              <a:gd name="connsiteX14" fmla="*/ 6496700 w 6496700"/>
              <a:gd name="connsiteY14" fmla="*/ 858843 h 1030616"/>
              <a:gd name="connsiteX15" fmla="*/ 6324927 w 6496700"/>
              <a:gd name="connsiteY15" fmla="*/ 1030616 h 1030616"/>
              <a:gd name="connsiteX16" fmla="*/ 5704018 w 6496700"/>
              <a:gd name="connsiteY16" fmla="*/ 1030616 h 1030616"/>
              <a:gd name="connsiteX17" fmla="*/ 5267703 w 6496700"/>
              <a:gd name="connsiteY17" fmla="*/ 1030616 h 1030616"/>
              <a:gd name="connsiteX18" fmla="*/ 4646794 w 6496700"/>
              <a:gd name="connsiteY18" fmla="*/ 1030616 h 1030616"/>
              <a:gd name="connsiteX19" fmla="*/ 4210480 w 6496700"/>
              <a:gd name="connsiteY19" fmla="*/ 1030616 h 1030616"/>
              <a:gd name="connsiteX20" fmla="*/ 3712633 w 6496700"/>
              <a:gd name="connsiteY20" fmla="*/ 1030616 h 1030616"/>
              <a:gd name="connsiteX21" fmla="*/ 3276319 w 6496700"/>
              <a:gd name="connsiteY21" fmla="*/ 1030616 h 1030616"/>
              <a:gd name="connsiteX22" fmla="*/ 2716941 w 6496700"/>
              <a:gd name="connsiteY22" fmla="*/ 1030616 h 1030616"/>
              <a:gd name="connsiteX23" fmla="*/ 2342158 w 6496700"/>
              <a:gd name="connsiteY23" fmla="*/ 1030616 h 1030616"/>
              <a:gd name="connsiteX24" fmla="*/ 1782781 w 6496700"/>
              <a:gd name="connsiteY24" fmla="*/ 1030616 h 1030616"/>
              <a:gd name="connsiteX25" fmla="*/ 1407998 w 6496700"/>
              <a:gd name="connsiteY25" fmla="*/ 1030616 h 1030616"/>
              <a:gd name="connsiteX26" fmla="*/ 725557 w 6496700"/>
              <a:gd name="connsiteY26" fmla="*/ 1030616 h 1030616"/>
              <a:gd name="connsiteX27" fmla="*/ 171773 w 6496700"/>
              <a:gd name="connsiteY27" fmla="*/ 1030616 h 1030616"/>
              <a:gd name="connsiteX28" fmla="*/ 0 w 6496700"/>
              <a:gd name="connsiteY28" fmla="*/ 858843 h 1030616"/>
              <a:gd name="connsiteX29" fmla="*/ 0 w 6496700"/>
              <a:gd name="connsiteY29" fmla="*/ 508437 h 1030616"/>
              <a:gd name="connsiteX30" fmla="*/ 0 w 6496700"/>
              <a:gd name="connsiteY30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96700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9670" y="-74260"/>
                  <a:pt x="579174" y="42316"/>
                  <a:pt x="854214" y="0"/>
                </a:cubicBezTo>
                <a:cubicBezTo>
                  <a:pt x="1129254" y="-42316"/>
                  <a:pt x="1320884" y="33868"/>
                  <a:pt x="1475123" y="0"/>
                </a:cubicBezTo>
                <a:cubicBezTo>
                  <a:pt x="1629362" y="-33868"/>
                  <a:pt x="1746062" y="15774"/>
                  <a:pt x="1972969" y="0"/>
                </a:cubicBezTo>
                <a:cubicBezTo>
                  <a:pt x="2199876" y="-15774"/>
                  <a:pt x="2268747" y="37064"/>
                  <a:pt x="2409284" y="0"/>
                </a:cubicBezTo>
                <a:cubicBezTo>
                  <a:pt x="2549822" y="-37064"/>
                  <a:pt x="2735229" y="40318"/>
                  <a:pt x="3030193" y="0"/>
                </a:cubicBezTo>
                <a:cubicBezTo>
                  <a:pt x="3325157" y="-40318"/>
                  <a:pt x="3472088" y="17306"/>
                  <a:pt x="3589570" y="0"/>
                </a:cubicBezTo>
                <a:cubicBezTo>
                  <a:pt x="3707052" y="-17306"/>
                  <a:pt x="3962306" y="77552"/>
                  <a:pt x="4272011" y="0"/>
                </a:cubicBezTo>
                <a:cubicBezTo>
                  <a:pt x="4581716" y="-77552"/>
                  <a:pt x="4724077" y="39122"/>
                  <a:pt x="4892920" y="0"/>
                </a:cubicBezTo>
                <a:cubicBezTo>
                  <a:pt x="5061763" y="-39122"/>
                  <a:pt x="5144280" y="33775"/>
                  <a:pt x="5329235" y="0"/>
                </a:cubicBezTo>
                <a:cubicBezTo>
                  <a:pt x="5514190" y="-33775"/>
                  <a:pt x="5965465" y="72959"/>
                  <a:pt x="6324927" y="0"/>
                </a:cubicBezTo>
                <a:cubicBezTo>
                  <a:pt x="6427986" y="-392"/>
                  <a:pt x="6501254" y="52387"/>
                  <a:pt x="6496700" y="171773"/>
                </a:cubicBezTo>
                <a:cubicBezTo>
                  <a:pt x="6496748" y="329961"/>
                  <a:pt x="6474915" y="363645"/>
                  <a:pt x="6496700" y="501567"/>
                </a:cubicBezTo>
                <a:cubicBezTo>
                  <a:pt x="6518485" y="639489"/>
                  <a:pt x="6455864" y="758482"/>
                  <a:pt x="6496700" y="858843"/>
                </a:cubicBezTo>
                <a:cubicBezTo>
                  <a:pt x="6490588" y="964267"/>
                  <a:pt x="6398566" y="1018201"/>
                  <a:pt x="6324927" y="1030616"/>
                </a:cubicBezTo>
                <a:cubicBezTo>
                  <a:pt x="6160089" y="1082766"/>
                  <a:pt x="5964633" y="1004882"/>
                  <a:pt x="5704018" y="1030616"/>
                </a:cubicBezTo>
                <a:cubicBezTo>
                  <a:pt x="5443403" y="1056350"/>
                  <a:pt x="5392655" y="1030050"/>
                  <a:pt x="5267703" y="1030616"/>
                </a:cubicBezTo>
                <a:cubicBezTo>
                  <a:pt x="5142751" y="1031182"/>
                  <a:pt x="4850352" y="965028"/>
                  <a:pt x="4646794" y="1030616"/>
                </a:cubicBezTo>
                <a:cubicBezTo>
                  <a:pt x="4443236" y="1096204"/>
                  <a:pt x="4331344" y="1021521"/>
                  <a:pt x="4210480" y="1030616"/>
                </a:cubicBezTo>
                <a:cubicBezTo>
                  <a:pt x="4089616" y="1039711"/>
                  <a:pt x="3848929" y="1013463"/>
                  <a:pt x="3712633" y="1030616"/>
                </a:cubicBezTo>
                <a:cubicBezTo>
                  <a:pt x="3576337" y="1047769"/>
                  <a:pt x="3373986" y="993860"/>
                  <a:pt x="3276319" y="1030616"/>
                </a:cubicBezTo>
                <a:cubicBezTo>
                  <a:pt x="3178652" y="1067372"/>
                  <a:pt x="2880386" y="1029473"/>
                  <a:pt x="2716941" y="1030616"/>
                </a:cubicBezTo>
                <a:cubicBezTo>
                  <a:pt x="2553496" y="1031759"/>
                  <a:pt x="2421631" y="1012623"/>
                  <a:pt x="2342158" y="1030616"/>
                </a:cubicBezTo>
                <a:cubicBezTo>
                  <a:pt x="2262685" y="1048609"/>
                  <a:pt x="2049495" y="1013288"/>
                  <a:pt x="1782781" y="1030616"/>
                </a:cubicBezTo>
                <a:cubicBezTo>
                  <a:pt x="1516067" y="1047944"/>
                  <a:pt x="1576957" y="1012424"/>
                  <a:pt x="1407998" y="1030616"/>
                </a:cubicBezTo>
                <a:cubicBezTo>
                  <a:pt x="1239039" y="1048808"/>
                  <a:pt x="916767" y="961743"/>
                  <a:pt x="725557" y="1030616"/>
                </a:cubicBezTo>
                <a:cubicBezTo>
                  <a:pt x="534347" y="1099489"/>
                  <a:pt x="355774" y="1017645"/>
                  <a:pt x="171773" y="1030616"/>
                </a:cubicBezTo>
                <a:cubicBezTo>
                  <a:pt x="72572" y="1030995"/>
                  <a:pt x="-2625" y="953801"/>
                  <a:pt x="0" y="858843"/>
                </a:cubicBezTo>
                <a:cubicBezTo>
                  <a:pt x="-39896" y="710085"/>
                  <a:pt x="19164" y="625025"/>
                  <a:pt x="0" y="508437"/>
                </a:cubicBezTo>
                <a:cubicBezTo>
                  <a:pt x="-19164" y="391849"/>
                  <a:pt x="14454" y="313050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DE64A-5E3D-4D89-0F58-488655BD87DC}"/>
              </a:ext>
            </a:extLst>
          </p:cNvPr>
          <p:cNvSpPr txBox="1"/>
          <p:nvPr/>
        </p:nvSpPr>
        <p:spPr>
          <a:xfrm>
            <a:off x="331564" y="106553"/>
            <a:ext cx="6352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Idea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:</a:t>
            </a:r>
            <a:r>
              <a:rPr lang="en-IN" sz="36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Panel AI</a:t>
            </a:r>
            <a:endParaRPr lang="en-IN" sz="3600" dirty="0">
              <a:solidFill>
                <a:srgbClr val="6C00FF"/>
              </a:solidFill>
              <a:latin typeface="Cooper Black" panose="0208090404030B020404" pitchFamily="18" charset="0"/>
              <a:ea typeface="Segoe UI Black" panose="020B0A02040204020203" pitchFamily="34" charset="0"/>
            </a:endParaRP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One Query, Multiple AIs, One Best Response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3F021-81D3-5E54-314C-0BF0A6FF02F4}"/>
              </a:ext>
            </a:extLst>
          </p:cNvPr>
          <p:cNvSpPr txBox="1"/>
          <p:nvPr/>
        </p:nvSpPr>
        <p:spPr>
          <a:xfrm>
            <a:off x="5727440" y="439613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395A9AB8-C3C9-936B-D928-65F3CF13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62" y="444465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A9382C53-843E-BC49-13F2-0E2F697502B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036D0-D33F-8EE1-4D17-361E446BCC6C}"/>
              </a:ext>
            </a:extLst>
          </p:cNvPr>
          <p:cNvSpPr txBox="1"/>
          <p:nvPr/>
        </p:nvSpPr>
        <p:spPr>
          <a:xfrm>
            <a:off x="331564" y="1342246"/>
            <a:ext cx="39617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🔍 THE PROBLEM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Each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AI gives different response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Comparing them manually takes time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Hard to know which one is </a:t>
            </a:r>
            <a:r>
              <a:rPr lang="en-US" sz="1600" i="1" dirty="0">
                <a:latin typeface="MV Boli" panose="02000500030200090000" pitchFamily="2" charset="0"/>
                <a:cs typeface="MV Boli" panose="02000500030200090000" pitchFamily="2" charset="0"/>
              </a:rPr>
              <a:t>really</a:t>
            </a: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 best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BBFFA-D8B0-C620-5759-DBDD662FE380}"/>
              </a:ext>
            </a:extLst>
          </p:cNvPr>
          <p:cNvSpPr txBox="1"/>
          <p:nvPr/>
        </p:nvSpPr>
        <p:spPr>
          <a:xfrm>
            <a:off x="1658634" y="2492712"/>
            <a:ext cx="52179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⚙️ HOW IT SHOULD WORK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👉 You ask a question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🤖 Tool sends it to multiple AI models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📊 Answers are scored (clarity, creativity, logic)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🧠 Tool gives: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Best single response or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A merged, improved answer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EA749-1508-4A61-6679-BAE2E6E11212}"/>
              </a:ext>
            </a:extLst>
          </p:cNvPr>
          <p:cNvSpPr txBox="1"/>
          <p:nvPr/>
        </p:nvSpPr>
        <p:spPr>
          <a:xfrm>
            <a:off x="331564" y="4381842"/>
            <a:ext cx="41923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✅ WHY IT'S USEFUL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Better answers, less work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Smart comparison of AI outputs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Ideal for creators, coders, thinkers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No tool like this in mainstream yet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5CBED-4067-A486-9D17-EC56A5DCDBC2}"/>
              </a:ext>
            </a:extLst>
          </p:cNvPr>
          <p:cNvSpPr txBox="1"/>
          <p:nvPr/>
        </p:nvSpPr>
        <p:spPr>
          <a:xfrm>
            <a:off x="2043751" y="5810633"/>
            <a:ext cx="483286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🛠️ BUILD MVP LIKE THIS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Backend: Python + </a:t>
            </a:r>
            <a:r>
              <a:rPr lang="en-IN" sz="1600" dirty="0" err="1">
                <a:latin typeface="MV Boli" panose="02000500030200090000" pitchFamily="2" charset="0"/>
                <a:cs typeface="MV Boli" panose="02000500030200090000" pitchFamily="2" charset="0"/>
              </a:rPr>
              <a:t>LangChain</a:t>
            </a: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 or LLM Router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Frontend: Simple form + output display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Start with: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→ 3 models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→ 1 scoring rule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→ Manual review or basic NLP merge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0DED9-979F-C9C4-5027-F88411C62CD6}"/>
              </a:ext>
            </a:extLst>
          </p:cNvPr>
          <p:cNvSpPr txBox="1"/>
          <p:nvPr/>
        </p:nvSpPr>
        <p:spPr>
          <a:xfrm>
            <a:off x="518311" y="7877656"/>
            <a:ext cx="6138664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/>
              <a:t>✅ Key Insight</a:t>
            </a:r>
          </a:p>
          <a:p>
            <a:pPr algn="ctr">
              <a:buNone/>
            </a:pPr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Don’t just use one AI—use them all. Let the best idea win</a:t>
            </a:r>
          </a:p>
        </p:txBody>
      </p:sp>
      <p:pic>
        <p:nvPicPr>
          <p:cNvPr id="1026" name="Picture 2" descr="Identification icon">
            <a:extLst>
              <a:ext uri="{FF2B5EF4-FFF2-40B4-BE49-F238E27FC236}">
                <a16:creationId xmlns:a16="http://schemas.microsoft.com/office/drawing/2014/main" id="{10D03D3E-0946-D34A-567B-9F1FF4F0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67" y="1362813"/>
            <a:ext cx="1323439" cy="132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nual icon">
            <a:extLst>
              <a:ext uri="{FF2B5EF4-FFF2-40B4-BE49-F238E27FC236}">
                <a16:creationId xmlns:a16="http://schemas.microsoft.com/office/drawing/2014/main" id="{4B89A1A5-1735-5D64-20EF-1009234B7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64" y="2762011"/>
            <a:ext cx="1189153" cy="118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asy icon">
            <a:extLst>
              <a:ext uri="{FF2B5EF4-FFF2-40B4-BE49-F238E27FC236}">
                <a16:creationId xmlns:a16="http://schemas.microsoft.com/office/drawing/2014/main" id="{D52A1C6E-C877-821A-FB22-798BBBB2D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82" y="4482044"/>
            <a:ext cx="1218407" cy="121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VP icon">
            <a:extLst>
              <a:ext uri="{FF2B5EF4-FFF2-40B4-BE49-F238E27FC236}">
                <a16:creationId xmlns:a16="http://schemas.microsoft.com/office/drawing/2014/main" id="{F2021C19-C327-E25C-FD17-552FA336B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4" y="6072242"/>
            <a:ext cx="1323440" cy="13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134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463BB-8F9E-3674-6331-EAF87036F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596E64-B1FF-D706-77EF-B781A6647431}"/>
              </a:ext>
            </a:extLst>
          </p:cNvPr>
          <p:cNvSpPr/>
          <p:nvPr/>
        </p:nvSpPr>
        <p:spPr>
          <a:xfrm>
            <a:off x="1323474" y="2988050"/>
            <a:ext cx="4511842" cy="1226478"/>
          </a:xfrm>
          <a:custGeom>
            <a:avLst/>
            <a:gdLst>
              <a:gd name="connsiteX0" fmla="*/ 0 w 4511842"/>
              <a:gd name="connsiteY0" fmla="*/ 204417 h 1226478"/>
              <a:gd name="connsiteX1" fmla="*/ 204417 w 4511842"/>
              <a:gd name="connsiteY1" fmla="*/ 0 h 1226478"/>
              <a:gd name="connsiteX2" fmla="*/ 872621 w 4511842"/>
              <a:gd name="connsiteY2" fmla="*/ 0 h 1226478"/>
              <a:gd name="connsiteX3" fmla="*/ 1499795 w 4511842"/>
              <a:gd name="connsiteY3" fmla="*/ 0 h 1226478"/>
              <a:gd name="connsiteX4" fmla="*/ 2044909 w 4511842"/>
              <a:gd name="connsiteY4" fmla="*/ 0 h 1226478"/>
              <a:gd name="connsiteX5" fmla="*/ 2548993 w 4511842"/>
              <a:gd name="connsiteY5" fmla="*/ 0 h 1226478"/>
              <a:gd name="connsiteX6" fmla="*/ 3176167 w 4511842"/>
              <a:gd name="connsiteY6" fmla="*/ 0 h 1226478"/>
              <a:gd name="connsiteX7" fmla="*/ 3762311 w 4511842"/>
              <a:gd name="connsiteY7" fmla="*/ 0 h 1226478"/>
              <a:gd name="connsiteX8" fmla="*/ 4307425 w 4511842"/>
              <a:gd name="connsiteY8" fmla="*/ 0 h 1226478"/>
              <a:gd name="connsiteX9" fmla="*/ 4511842 w 4511842"/>
              <a:gd name="connsiteY9" fmla="*/ 204417 h 1226478"/>
              <a:gd name="connsiteX10" fmla="*/ 4511842 w 4511842"/>
              <a:gd name="connsiteY10" fmla="*/ 596886 h 1226478"/>
              <a:gd name="connsiteX11" fmla="*/ 4511842 w 4511842"/>
              <a:gd name="connsiteY11" fmla="*/ 1022061 h 1226478"/>
              <a:gd name="connsiteX12" fmla="*/ 4307425 w 4511842"/>
              <a:gd name="connsiteY12" fmla="*/ 1226478 h 1226478"/>
              <a:gd name="connsiteX13" fmla="*/ 3803341 w 4511842"/>
              <a:gd name="connsiteY13" fmla="*/ 1226478 h 1226478"/>
              <a:gd name="connsiteX14" fmla="*/ 3340287 w 4511842"/>
              <a:gd name="connsiteY14" fmla="*/ 1226478 h 1226478"/>
              <a:gd name="connsiteX15" fmla="*/ 2877234 w 4511842"/>
              <a:gd name="connsiteY15" fmla="*/ 1226478 h 1226478"/>
              <a:gd name="connsiteX16" fmla="*/ 2414180 w 4511842"/>
              <a:gd name="connsiteY16" fmla="*/ 1226478 h 1226478"/>
              <a:gd name="connsiteX17" fmla="*/ 1910096 w 4511842"/>
              <a:gd name="connsiteY17" fmla="*/ 1226478 h 1226478"/>
              <a:gd name="connsiteX18" fmla="*/ 1282922 w 4511842"/>
              <a:gd name="connsiteY18" fmla="*/ 1226478 h 1226478"/>
              <a:gd name="connsiteX19" fmla="*/ 778838 w 4511842"/>
              <a:gd name="connsiteY19" fmla="*/ 1226478 h 1226478"/>
              <a:gd name="connsiteX20" fmla="*/ 204417 w 4511842"/>
              <a:gd name="connsiteY20" fmla="*/ 1226478 h 1226478"/>
              <a:gd name="connsiteX21" fmla="*/ 0 w 4511842"/>
              <a:gd name="connsiteY21" fmla="*/ 1022061 h 1226478"/>
              <a:gd name="connsiteX22" fmla="*/ 0 w 4511842"/>
              <a:gd name="connsiteY22" fmla="*/ 613239 h 1226478"/>
              <a:gd name="connsiteX23" fmla="*/ 0 w 4511842"/>
              <a:gd name="connsiteY23" fmla="*/ 204417 h 1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11842" h="1226478" extrusionOk="0">
                <a:moveTo>
                  <a:pt x="0" y="204417"/>
                </a:moveTo>
                <a:cubicBezTo>
                  <a:pt x="-17524" y="70892"/>
                  <a:pt x="63202" y="-10405"/>
                  <a:pt x="204417" y="0"/>
                </a:cubicBezTo>
                <a:cubicBezTo>
                  <a:pt x="456203" y="-34483"/>
                  <a:pt x="729609" y="26703"/>
                  <a:pt x="872621" y="0"/>
                </a:cubicBezTo>
                <a:cubicBezTo>
                  <a:pt x="1015633" y="-26703"/>
                  <a:pt x="1239003" y="7415"/>
                  <a:pt x="1499795" y="0"/>
                </a:cubicBezTo>
                <a:cubicBezTo>
                  <a:pt x="1760587" y="-7415"/>
                  <a:pt x="1874769" y="22421"/>
                  <a:pt x="2044909" y="0"/>
                </a:cubicBezTo>
                <a:cubicBezTo>
                  <a:pt x="2215049" y="-22421"/>
                  <a:pt x="2369612" y="40677"/>
                  <a:pt x="2548993" y="0"/>
                </a:cubicBezTo>
                <a:cubicBezTo>
                  <a:pt x="2728374" y="-40677"/>
                  <a:pt x="2954268" y="43372"/>
                  <a:pt x="3176167" y="0"/>
                </a:cubicBezTo>
                <a:cubicBezTo>
                  <a:pt x="3398066" y="-43372"/>
                  <a:pt x="3546228" y="9646"/>
                  <a:pt x="3762311" y="0"/>
                </a:cubicBezTo>
                <a:cubicBezTo>
                  <a:pt x="3978394" y="-9646"/>
                  <a:pt x="4092265" y="41685"/>
                  <a:pt x="4307425" y="0"/>
                </a:cubicBezTo>
                <a:cubicBezTo>
                  <a:pt x="4414196" y="12741"/>
                  <a:pt x="4513722" y="80425"/>
                  <a:pt x="4511842" y="204417"/>
                </a:cubicBezTo>
                <a:cubicBezTo>
                  <a:pt x="4541565" y="358076"/>
                  <a:pt x="4503926" y="471451"/>
                  <a:pt x="4511842" y="596886"/>
                </a:cubicBezTo>
                <a:cubicBezTo>
                  <a:pt x="4519758" y="722321"/>
                  <a:pt x="4509383" y="872077"/>
                  <a:pt x="4511842" y="1022061"/>
                </a:cubicBezTo>
                <a:cubicBezTo>
                  <a:pt x="4507124" y="1130751"/>
                  <a:pt x="4416236" y="1219846"/>
                  <a:pt x="4307425" y="1226478"/>
                </a:cubicBezTo>
                <a:cubicBezTo>
                  <a:pt x="4089940" y="1282661"/>
                  <a:pt x="3974308" y="1185510"/>
                  <a:pt x="3803341" y="1226478"/>
                </a:cubicBezTo>
                <a:cubicBezTo>
                  <a:pt x="3632374" y="1267446"/>
                  <a:pt x="3434226" y="1174579"/>
                  <a:pt x="3340287" y="1226478"/>
                </a:cubicBezTo>
                <a:cubicBezTo>
                  <a:pt x="3246348" y="1278377"/>
                  <a:pt x="3049136" y="1187926"/>
                  <a:pt x="2877234" y="1226478"/>
                </a:cubicBezTo>
                <a:cubicBezTo>
                  <a:pt x="2705332" y="1265030"/>
                  <a:pt x="2611635" y="1221416"/>
                  <a:pt x="2414180" y="1226478"/>
                </a:cubicBezTo>
                <a:cubicBezTo>
                  <a:pt x="2216725" y="1231540"/>
                  <a:pt x="2082235" y="1181953"/>
                  <a:pt x="1910096" y="1226478"/>
                </a:cubicBezTo>
                <a:cubicBezTo>
                  <a:pt x="1737957" y="1271003"/>
                  <a:pt x="1475387" y="1200384"/>
                  <a:pt x="1282922" y="1226478"/>
                </a:cubicBezTo>
                <a:cubicBezTo>
                  <a:pt x="1090457" y="1252572"/>
                  <a:pt x="956093" y="1178065"/>
                  <a:pt x="778838" y="1226478"/>
                </a:cubicBezTo>
                <a:cubicBezTo>
                  <a:pt x="601583" y="1274891"/>
                  <a:pt x="416263" y="1193781"/>
                  <a:pt x="204417" y="1226478"/>
                </a:cubicBezTo>
                <a:cubicBezTo>
                  <a:pt x="95742" y="1214416"/>
                  <a:pt x="-19761" y="1124220"/>
                  <a:pt x="0" y="1022061"/>
                </a:cubicBezTo>
                <a:cubicBezTo>
                  <a:pt x="-21765" y="844057"/>
                  <a:pt x="38509" y="794576"/>
                  <a:pt x="0" y="613239"/>
                </a:cubicBezTo>
                <a:cubicBezTo>
                  <a:pt x="-38509" y="431902"/>
                  <a:pt x="25845" y="312283"/>
                  <a:pt x="0" y="204417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E6A21-C035-7391-0B60-887B9CA65D98}"/>
              </a:ext>
            </a:extLst>
          </p:cNvPr>
          <p:cNvSpPr txBox="1"/>
          <p:nvPr/>
        </p:nvSpPr>
        <p:spPr>
          <a:xfrm>
            <a:off x="872583" y="2939922"/>
            <a:ext cx="54541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MCP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Aligning AI Models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with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Context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F39642-221A-418C-9FB7-6B0FFA1521B2}"/>
              </a:ext>
            </a:extLst>
          </p:cNvPr>
          <p:cNvSpPr txBox="1"/>
          <p:nvPr/>
        </p:nvSpPr>
        <p:spPr>
          <a:xfrm>
            <a:off x="4681858" y="312497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BB8ED163-649B-0B99-E8D6-7CCA689C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80" y="312982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C45EF-0751-8AD8-E5E0-108A3AF0F2B1}"/>
              </a:ext>
            </a:extLst>
          </p:cNvPr>
          <p:cNvSpPr txBox="1"/>
          <p:nvPr/>
        </p:nvSpPr>
        <p:spPr>
          <a:xfrm>
            <a:off x="476483" y="198000"/>
            <a:ext cx="6246346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MCP?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MCP stands for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 Context Protocol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is a framework that provides AI models with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structured, relevant context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improve responses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Ensures models operate within 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controlled and meaningful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11607-0B73-0768-95C0-194729C2E3DC}"/>
              </a:ext>
            </a:extLst>
          </p:cNvPr>
          <p:cNvSpPr txBox="1"/>
          <p:nvPr/>
        </p:nvSpPr>
        <p:spPr>
          <a:xfrm>
            <a:off x="294112" y="1410128"/>
            <a:ext cx="60326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is MCP Important?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models struggle when they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lack context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leading to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hallucinations &amp; irrelevant outputs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MCP helps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align AI responses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with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user intent, domain-specific rules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ethical guidelines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Enhances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accuracy, reliability, and transparency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in AI-generated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FDDDA-5694-2134-E056-F53BFE7D190B}"/>
              </a:ext>
            </a:extLst>
          </p:cNvPr>
          <p:cNvSpPr txBox="1"/>
          <p:nvPr/>
        </p:nvSpPr>
        <p:spPr>
          <a:xfrm>
            <a:off x="294111" y="4278344"/>
            <a:ext cx="6684206" cy="165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Components of MCP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 Injection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Provides necessary background information before AI generates a response.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Memory &amp; State Awareness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Helps models remember key details within a session.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Guardrails &amp; Constraints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Ensures AI adheres to rules, policies, and safety measures.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User Intent Understanding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Helps AI grasp what users really mean instead of just reacting to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589E3-8D38-5F0D-824E-5295DAB5CB1B}"/>
              </a:ext>
            </a:extLst>
          </p:cNvPr>
          <p:cNvSpPr txBox="1"/>
          <p:nvPr/>
        </p:nvSpPr>
        <p:spPr>
          <a:xfrm>
            <a:off x="1323473" y="5861727"/>
            <a:ext cx="5694275" cy="1491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MCP is Used?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Enterprise AI Assistants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Aligns responses with business policies.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Legal &amp; Healthcare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Ensures AI follows strict compliance &amp; ethics.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Customer Support Bots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Provides AI with historical chat data for better responses.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in Finance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Prevents misleading or risky financial recommendations.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48D90-A8F4-64F6-59D7-1641C7BBA10B}"/>
              </a:ext>
            </a:extLst>
          </p:cNvPr>
          <p:cNvSpPr txBox="1"/>
          <p:nvPr/>
        </p:nvSpPr>
        <p:spPr>
          <a:xfrm>
            <a:off x="593977" y="7428437"/>
            <a:ext cx="5862242" cy="1244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Future of MCP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🚀 Standardization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More AI systems will adopt MCP as a best practice.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🛡 Bias &amp; Ethics Control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Helps reduce AI bias &amp; misinformation.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📡 Improved Personalization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Makes AI assistants smarter &amp; more context-aware.</a:t>
            </a:r>
          </a:p>
        </p:txBody>
      </p:sp>
      <p:pic>
        <p:nvPicPr>
          <p:cNvPr id="14" name="Picture 2" descr="Worried icon">
            <a:extLst>
              <a:ext uri="{FF2B5EF4-FFF2-40B4-BE49-F238E27FC236}">
                <a16:creationId xmlns:a16="http://schemas.microsoft.com/office/drawing/2014/main" id="{87C97EAC-49F5-DB61-8C16-6B7AC6A79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95" y="3123236"/>
            <a:ext cx="883737" cy="88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njection icon">
            <a:extLst>
              <a:ext uri="{FF2B5EF4-FFF2-40B4-BE49-F238E27FC236}">
                <a16:creationId xmlns:a16="http://schemas.microsoft.com/office/drawing/2014/main" id="{E6FF1397-CEBD-0035-244D-066B265C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19" y="3206532"/>
            <a:ext cx="850490" cy="85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Smart city icon">
            <a:extLst>
              <a:ext uri="{FF2B5EF4-FFF2-40B4-BE49-F238E27FC236}">
                <a16:creationId xmlns:a16="http://schemas.microsoft.com/office/drawing/2014/main" id="{18598690-0031-1F3B-13CF-11052BD3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4" y="5909550"/>
            <a:ext cx="733972" cy="7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Robot security icon">
            <a:extLst>
              <a:ext uri="{FF2B5EF4-FFF2-40B4-BE49-F238E27FC236}">
                <a16:creationId xmlns:a16="http://schemas.microsoft.com/office/drawing/2014/main" id="{FF7FF458-9A33-BD31-6157-C0AECA74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586" y="7329718"/>
            <a:ext cx="748907" cy="74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llucination icon">
            <a:extLst>
              <a:ext uri="{FF2B5EF4-FFF2-40B4-BE49-F238E27FC236}">
                <a16:creationId xmlns:a16="http://schemas.microsoft.com/office/drawing/2014/main" id="{343111C8-3207-B863-4DD8-CDEEE426B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60" y="1583088"/>
            <a:ext cx="838213" cy="8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t bot icon">
            <a:extLst>
              <a:ext uri="{FF2B5EF4-FFF2-40B4-BE49-F238E27FC236}">
                <a16:creationId xmlns:a16="http://schemas.microsoft.com/office/drawing/2014/main" id="{4F4643EF-A560-442B-7465-7BC28A3D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5" y="6659107"/>
            <a:ext cx="733972" cy="7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6F25C1A-6046-2A0C-ACF4-2C9D4074BEAD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558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F5AA-8D84-4355-3A3E-5A103E38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62A1C7-F8DD-127A-6846-5EA248CC4E0B}"/>
              </a:ext>
            </a:extLst>
          </p:cNvPr>
          <p:cNvSpPr/>
          <p:nvPr/>
        </p:nvSpPr>
        <p:spPr>
          <a:xfrm>
            <a:off x="395448" y="4699143"/>
            <a:ext cx="6382511" cy="1226478"/>
          </a:xfrm>
          <a:custGeom>
            <a:avLst/>
            <a:gdLst>
              <a:gd name="connsiteX0" fmla="*/ 0 w 6382511"/>
              <a:gd name="connsiteY0" fmla="*/ 204417 h 1226478"/>
              <a:gd name="connsiteX1" fmla="*/ 204417 w 6382511"/>
              <a:gd name="connsiteY1" fmla="*/ 0 h 1226478"/>
              <a:gd name="connsiteX2" fmla="*/ 921258 w 6382511"/>
              <a:gd name="connsiteY2" fmla="*/ 0 h 1226478"/>
              <a:gd name="connsiteX3" fmla="*/ 1578363 w 6382511"/>
              <a:gd name="connsiteY3" fmla="*/ 0 h 1226478"/>
              <a:gd name="connsiteX4" fmla="*/ 2115994 w 6382511"/>
              <a:gd name="connsiteY4" fmla="*/ 0 h 1226478"/>
              <a:gd name="connsiteX5" fmla="*/ 2593888 w 6382511"/>
              <a:gd name="connsiteY5" fmla="*/ 0 h 1226478"/>
              <a:gd name="connsiteX6" fmla="*/ 3250992 w 6382511"/>
              <a:gd name="connsiteY6" fmla="*/ 0 h 1226478"/>
              <a:gd name="connsiteX7" fmla="*/ 3848360 w 6382511"/>
              <a:gd name="connsiteY7" fmla="*/ 0 h 1226478"/>
              <a:gd name="connsiteX8" fmla="*/ 4565201 w 6382511"/>
              <a:gd name="connsiteY8" fmla="*/ 0 h 1226478"/>
              <a:gd name="connsiteX9" fmla="*/ 5222306 w 6382511"/>
              <a:gd name="connsiteY9" fmla="*/ 0 h 1226478"/>
              <a:gd name="connsiteX10" fmla="*/ 6178094 w 6382511"/>
              <a:gd name="connsiteY10" fmla="*/ 0 h 1226478"/>
              <a:gd name="connsiteX11" fmla="*/ 6382511 w 6382511"/>
              <a:gd name="connsiteY11" fmla="*/ 204417 h 1226478"/>
              <a:gd name="connsiteX12" fmla="*/ 6382511 w 6382511"/>
              <a:gd name="connsiteY12" fmla="*/ 588710 h 1226478"/>
              <a:gd name="connsiteX13" fmla="*/ 6382511 w 6382511"/>
              <a:gd name="connsiteY13" fmla="*/ 1022061 h 1226478"/>
              <a:gd name="connsiteX14" fmla="*/ 6178094 w 6382511"/>
              <a:gd name="connsiteY14" fmla="*/ 1226478 h 1226478"/>
              <a:gd name="connsiteX15" fmla="*/ 5461253 w 6382511"/>
              <a:gd name="connsiteY15" fmla="*/ 1226478 h 1226478"/>
              <a:gd name="connsiteX16" fmla="*/ 5043095 w 6382511"/>
              <a:gd name="connsiteY16" fmla="*/ 1226478 h 1226478"/>
              <a:gd name="connsiteX17" fmla="*/ 4565201 w 6382511"/>
              <a:gd name="connsiteY17" fmla="*/ 1226478 h 1226478"/>
              <a:gd name="connsiteX18" fmla="*/ 3908097 w 6382511"/>
              <a:gd name="connsiteY18" fmla="*/ 1226478 h 1226478"/>
              <a:gd name="connsiteX19" fmla="*/ 3430203 w 6382511"/>
              <a:gd name="connsiteY19" fmla="*/ 1226478 h 1226478"/>
              <a:gd name="connsiteX20" fmla="*/ 2892572 w 6382511"/>
              <a:gd name="connsiteY20" fmla="*/ 1226478 h 1226478"/>
              <a:gd name="connsiteX21" fmla="*/ 2414677 w 6382511"/>
              <a:gd name="connsiteY21" fmla="*/ 1226478 h 1226478"/>
              <a:gd name="connsiteX22" fmla="*/ 1817310 w 6382511"/>
              <a:gd name="connsiteY22" fmla="*/ 1226478 h 1226478"/>
              <a:gd name="connsiteX23" fmla="*/ 1399152 w 6382511"/>
              <a:gd name="connsiteY23" fmla="*/ 1226478 h 1226478"/>
              <a:gd name="connsiteX24" fmla="*/ 801785 w 6382511"/>
              <a:gd name="connsiteY24" fmla="*/ 1226478 h 1226478"/>
              <a:gd name="connsiteX25" fmla="*/ 204417 w 6382511"/>
              <a:gd name="connsiteY25" fmla="*/ 1226478 h 1226478"/>
              <a:gd name="connsiteX26" fmla="*/ 0 w 6382511"/>
              <a:gd name="connsiteY26" fmla="*/ 1022061 h 1226478"/>
              <a:gd name="connsiteX27" fmla="*/ 0 w 6382511"/>
              <a:gd name="connsiteY27" fmla="*/ 596886 h 1226478"/>
              <a:gd name="connsiteX28" fmla="*/ 0 w 6382511"/>
              <a:gd name="connsiteY28" fmla="*/ 204417 h 1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82511" h="1226478" extrusionOk="0">
                <a:moveTo>
                  <a:pt x="0" y="204417"/>
                </a:moveTo>
                <a:cubicBezTo>
                  <a:pt x="-17524" y="70892"/>
                  <a:pt x="63202" y="-10405"/>
                  <a:pt x="204417" y="0"/>
                </a:cubicBezTo>
                <a:cubicBezTo>
                  <a:pt x="435335" y="-17331"/>
                  <a:pt x="587448" y="18877"/>
                  <a:pt x="921258" y="0"/>
                </a:cubicBezTo>
                <a:cubicBezTo>
                  <a:pt x="1255068" y="-18877"/>
                  <a:pt x="1443210" y="69768"/>
                  <a:pt x="1578363" y="0"/>
                </a:cubicBezTo>
                <a:cubicBezTo>
                  <a:pt x="1713516" y="-69768"/>
                  <a:pt x="1896179" y="9402"/>
                  <a:pt x="2115994" y="0"/>
                </a:cubicBezTo>
                <a:cubicBezTo>
                  <a:pt x="2335809" y="-9402"/>
                  <a:pt x="2404891" y="42992"/>
                  <a:pt x="2593888" y="0"/>
                </a:cubicBezTo>
                <a:cubicBezTo>
                  <a:pt x="2782885" y="-42992"/>
                  <a:pt x="3048797" y="35228"/>
                  <a:pt x="3250992" y="0"/>
                </a:cubicBezTo>
                <a:cubicBezTo>
                  <a:pt x="3453187" y="-35228"/>
                  <a:pt x="3584437" y="30407"/>
                  <a:pt x="3848360" y="0"/>
                </a:cubicBezTo>
                <a:cubicBezTo>
                  <a:pt x="4112283" y="-30407"/>
                  <a:pt x="4400937" y="5009"/>
                  <a:pt x="4565201" y="0"/>
                </a:cubicBezTo>
                <a:cubicBezTo>
                  <a:pt x="4729465" y="-5009"/>
                  <a:pt x="5021312" y="22257"/>
                  <a:pt x="5222306" y="0"/>
                </a:cubicBezTo>
                <a:cubicBezTo>
                  <a:pt x="5423301" y="-22257"/>
                  <a:pt x="5767606" y="21509"/>
                  <a:pt x="6178094" y="0"/>
                </a:cubicBezTo>
                <a:cubicBezTo>
                  <a:pt x="6281847" y="-1423"/>
                  <a:pt x="6386161" y="90270"/>
                  <a:pt x="6382511" y="204417"/>
                </a:cubicBezTo>
                <a:cubicBezTo>
                  <a:pt x="6416485" y="298387"/>
                  <a:pt x="6347670" y="507646"/>
                  <a:pt x="6382511" y="588710"/>
                </a:cubicBezTo>
                <a:cubicBezTo>
                  <a:pt x="6417352" y="669774"/>
                  <a:pt x="6361276" y="856608"/>
                  <a:pt x="6382511" y="1022061"/>
                </a:cubicBezTo>
                <a:cubicBezTo>
                  <a:pt x="6384424" y="1131868"/>
                  <a:pt x="6299251" y="1225704"/>
                  <a:pt x="6178094" y="1226478"/>
                </a:cubicBezTo>
                <a:cubicBezTo>
                  <a:pt x="5965288" y="1242528"/>
                  <a:pt x="5762796" y="1210368"/>
                  <a:pt x="5461253" y="1226478"/>
                </a:cubicBezTo>
                <a:cubicBezTo>
                  <a:pt x="5159710" y="1242588"/>
                  <a:pt x="5184668" y="1197164"/>
                  <a:pt x="5043095" y="1226478"/>
                </a:cubicBezTo>
                <a:cubicBezTo>
                  <a:pt x="4901522" y="1255792"/>
                  <a:pt x="4680996" y="1172920"/>
                  <a:pt x="4565201" y="1226478"/>
                </a:cubicBezTo>
                <a:cubicBezTo>
                  <a:pt x="4449406" y="1280036"/>
                  <a:pt x="4060969" y="1172091"/>
                  <a:pt x="3908097" y="1226478"/>
                </a:cubicBezTo>
                <a:cubicBezTo>
                  <a:pt x="3755225" y="1280865"/>
                  <a:pt x="3618381" y="1191258"/>
                  <a:pt x="3430203" y="1226478"/>
                </a:cubicBezTo>
                <a:cubicBezTo>
                  <a:pt x="3242025" y="1261698"/>
                  <a:pt x="3051692" y="1178543"/>
                  <a:pt x="2892572" y="1226478"/>
                </a:cubicBezTo>
                <a:cubicBezTo>
                  <a:pt x="2733452" y="1274413"/>
                  <a:pt x="2580733" y="1202148"/>
                  <a:pt x="2414677" y="1226478"/>
                </a:cubicBezTo>
                <a:cubicBezTo>
                  <a:pt x="2248621" y="1250808"/>
                  <a:pt x="1968219" y="1209160"/>
                  <a:pt x="1817310" y="1226478"/>
                </a:cubicBezTo>
                <a:cubicBezTo>
                  <a:pt x="1666401" y="1243796"/>
                  <a:pt x="1590845" y="1196980"/>
                  <a:pt x="1399152" y="1226478"/>
                </a:cubicBezTo>
                <a:cubicBezTo>
                  <a:pt x="1207459" y="1255976"/>
                  <a:pt x="1100139" y="1172275"/>
                  <a:pt x="801785" y="1226478"/>
                </a:cubicBezTo>
                <a:cubicBezTo>
                  <a:pt x="503431" y="1280681"/>
                  <a:pt x="366316" y="1207120"/>
                  <a:pt x="204417" y="1226478"/>
                </a:cubicBezTo>
                <a:cubicBezTo>
                  <a:pt x="116121" y="1215775"/>
                  <a:pt x="-23774" y="1116218"/>
                  <a:pt x="0" y="1022061"/>
                </a:cubicBezTo>
                <a:cubicBezTo>
                  <a:pt x="-16006" y="928125"/>
                  <a:pt x="43910" y="732205"/>
                  <a:pt x="0" y="596886"/>
                </a:cubicBezTo>
                <a:cubicBezTo>
                  <a:pt x="-43910" y="461568"/>
                  <a:pt x="8142" y="374841"/>
                  <a:pt x="0" y="204417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B91D0-06F4-7A08-0215-7129D2A78F3F}"/>
              </a:ext>
            </a:extLst>
          </p:cNvPr>
          <p:cNvSpPr txBox="1"/>
          <p:nvPr/>
        </p:nvSpPr>
        <p:spPr>
          <a:xfrm>
            <a:off x="0" y="4665848"/>
            <a:ext cx="71467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Keeping Up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with</a:t>
            </a:r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Focus on Patterns, NOT Noise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D3C12-7163-E146-F335-0FDB878E84C3}"/>
              </a:ext>
            </a:extLst>
          </p:cNvPr>
          <p:cNvSpPr txBox="1"/>
          <p:nvPr/>
        </p:nvSpPr>
        <p:spPr>
          <a:xfrm>
            <a:off x="5529731" y="4379312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36E85B9C-B0F2-3BAC-8BA6-47906B5FF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353" y="4384164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42D2A7-98C9-13A8-2FC5-59F712761CB7}"/>
              </a:ext>
            </a:extLst>
          </p:cNvPr>
          <p:cNvSpPr txBox="1"/>
          <p:nvPr/>
        </p:nvSpPr>
        <p:spPr>
          <a:xfrm>
            <a:off x="395448" y="436631"/>
            <a:ext cx="50296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AI Overload Problem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is evolving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fast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New models, tools, and updates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every day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Chasing every change =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Execution fatigue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😩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Instead,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 key patterns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that drive real-world AI adoption!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552F6-754E-5537-52E7-67D8D0E4ADED}"/>
              </a:ext>
            </a:extLst>
          </p:cNvPr>
          <p:cNvSpPr txBox="1"/>
          <p:nvPr/>
        </p:nvSpPr>
        <p:spPr>
          <a:xfrm>
            <a:off x="466374" y="2177716"/>
            <a:ext cx="3598164" cy="215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🟢 </a:t>
            </a:r>
            <a:r>
              <a:rPr lang="en-IN" sz="1600" b="1" dirty="0">
                <a:solidFill>
                  <a:srgbClr val="4E4E4E"/>
                </a:solidFill>
              </a:rPr>
              <a:t>1. Iterative LLMs</a:t>
            </a:r>
            <a:br>
              <a:rPr lang="en-IN" dirty="0"/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Enhanced reasoning via: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Chain-of-Thought (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ReAct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prompting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Iterative model calls</a:t>
            </a:r>
          </a:p>
          <a:p>
            <a:pPr>
              <a:buNone/>
            </a:pPr>
            <a:endParaRPr lang="en-IN" sz="109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dirty="0"/>
              <a:t>🟠 </a:t>
            </a:r>
            <a:r>
              <a:rPr lang="en-IN" sz="1600" b="1" dirty="0">
                <a:solidFill>
                  <a:srgbClr val="4E4E4E"/>
                </a:solidFill>
              </a:rPr>
              <a:t>2. Evolving LLMs</a:t>
            </a:r>
            <a:br>
              <a:rPr lang="en-IN" dirty="0"/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Improving efficiency with: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LoRA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(Low-Rank Adaptation)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Model distillation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Fine-tuning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DEA3F0-4F93-2672-EF7D-654C465D6398}"/>
              </a:ext>
            </a:extLst>
          </p:cNvPr>
          <p:cNvSpPr txBox="1"/>
          <p:nvPr/>
        </p:nvSpPr>
        <p:spPr>
          <a:xfrm>
            <a:off x="3748934" y="2171059"/>
            <a:ext cx="3302560" cy="2155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🔵 </a:t>
            </a:r>
            <a:r>
              <a:rPr lang="en-IN" sz="1600" b="1" dirty="0">
                <a:solidFill>
                  <a:srgbClr val="4E4E4E"/>
                </a:solidFill>
              </a:rPr>
              <a:t>3. Grounded LLMs</a:t>
            </a:r>
            <a:br>
              <a:rPr lang="en-IN" dirty="0"/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Ensuring factual accuracy through: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Retrieval-Augmented Generation (RAG)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Enterprise knowledge integration</a:t>
            </a:r>
          </a:p>
          <a:p>
            <a:pPr>
              <a:buNone/>
            </a:pPr>
            <a:endParaRPr lang="en-IN" sz="109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buNone/>
            </a:pPr>
            <a:endParaRPr lang="en-IN" sz="109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IN" dirty="0"/>
              <a:t>🟣 </a:t>
            </a:r>
            <a:r>
              <a:rPr lang="en-IN" sz="1600" b="1" dirty="0">
                <a:solidFill>
                  <a:srgbClr val="4E4E4E"/>
                </a:solidFill>
              </a:rPr>
              <a:t>4. Connected LLMs</a:t>
            </a:r>
            <a:br>
              <a:rPr lang="en-IN" dirty="0"/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LLMs integrated into business systems: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AI agents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Model Context Protocol (MCP)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Autonomous workflows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807E1-8937-E4A0-72FA-4AAAA395C0D9}"/>
              </a:ext>
            </a:extLst>
          </p:cNvPr>
          <p:cNvSpPr txBox="1"/>
          <p:nvPr/>
        </p:nvSpPr>
        <p:spPr>
          <a:xfrm>
            <a:off x="365761" y="1776225"/>
            <a:ext cx="359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4 Key AI Patterns</a:t>
            </a:r>
            <a:endParaRPr lang="en-US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486A7-5A5B-EB0D-4D63-4289D09BB07A}"/>
              </a:ext>
            </a:extLst>
          </p:cNvPr>
          <p:cNvSpPr txBox="1"/>
          <p:nvPr/>
        </p:nvSpPr>
        <p:spPr>
          <a:xfrm>
            <a:off x="565679" y="6278482"/>
            <a:ext cx="48116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Avoid the AI Distraction Trap!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🚨 Most AI updates are just incremental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🚀 True breakthroughs = Systemic changes in how AI is applied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2525A-17B4-D2CA-B9D0-FAF6ABBCB504}"/>
              </a:ext>
            </a:extLst>
          </p:cNvPr>
          <p:cNvSpPr txBox="1"/>
          <p:nvPr/>
        </p:nvSpPr>
        <p:spPr>
          <a:xfrm>
            <a:off x="466374" y="7597078"/>
            <a:ext cx="602821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Be intentional, Track patterns, not just tools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🎯 “Attention is all you need” applies to AI… and to you!</a:t>
            </a:r>
          </a:p>
        </p:txBody>
      </p:sp>
      <p:pic>
        <p:nvPicPr>
          <p:cNvPr id="2050" name="Picture 2" descr="Speed icon">
            <a:extLst>
              <a:ext uri="{FF2B5EF4-FFF2-40B4-BE49-F238E27FC236}">
                <a16:creationId xmlns:a16="http://schemas.microsoft.com/office/drawing/2014/main" id="{768DB96E-D5FF-C95C-C698-6E4E065C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548" y="640958"/>
            <a:ext cx="953406" cy="95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owchart icon">
            <a:extLst>
              <a:ext uri="{FF2B5EF4-FFF2-40B4-BE49-F238E27FC236}">
                <a16:creationId xmlns:a16="http://schemas.microsoft.com/office/drawing/2014/main" id="{1DBB8BB1-ED19-1183-BB9D-5308AE15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050" y="1504414"/>
            <a:ext cx="1261884" cy="126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stion icon">
            <a:extLst>
              <a:ext uri="{FF2B5EF4-FFF2-40B4-BE49-F238E27FC236}">
                <a16:creationId xmlns:a16="http://schemas.microsoft.com/office/drawing/2014/main" id="{97DA00A0-FCED-CF00-470D-5029A8A64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209" y="6370822"/>
            <a:ext cx="789559" cy="78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ution icon">
            <a:extLst>
              <a:ext uri="{FF2B5EF4-FFF2-40B4-BE49-F238E27FC236}">
                <a16:creationId xmlns:a16="http://schemas.microsoft.com/office/drawing/2014/main" id="{58319E54-B482-625B-9EDD-F73727200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832" y="7355700"/>
            <a:ext cx="789560" cy="7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FD87099-0CFE-AC04-F26C-BD4F5F1E1EAC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805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DFE2-092E-DEA5-FF2C-CBAA1542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6BD8C6-C54A-F16C-B7E5-334B90599627}"/>
              </a:ext>
            </a:extLst>
          </p:cNvPr>
          <p:cNvSpPr/>
          <p:nvPr/>
        </p:nvSpPr>
        <p:spPr>
          <a:xfrm>
            <a:off x="872584" y="7618189"/>
            <a:ext cx="5493139" cy="1226478"/>
          </a:xfrm>
          <a:custGeom>
            <a:avLst/>
            <a:gdLst>
              <a:gd name="connsiteX0" fmla="*/ 0 w 5493139"/>
              <a:gd name="connsiteY0" fmla="*/ 204417 h 1226478"/>
              <a:gd name="connsiteX1" fmla="*/ 204417 w 5493139"/>
              <a:gd name="connsiteY1" fmla="*/ 0 h 1226478"/>
              <a:gd name="connsiteX2" fmla="*/ 871026 w 5493139"/>
              <a:gd name="connsiteY2" fmla="*/ 0 h 1226478"/>
              <a:gd name="connsiteX3" fmla="*/ 1486792 w 5493139"/>
              <a:gd name="connsiteY3" fmla="*/ 0 h 1226478"/>
              <a:gd name="connsiteX4" fmla="*/ 2000871 w 5493139"/>
              <a:gd name="connsiteY4" fmla="*/ 0 h 1226478"/>
              <a:gd name="connsiteX5" fmla="*/ 2464108 w 5493139"/>
              <a:gd name="connsiteY5" fmla="*/ 0 h 1226478"/>
              <a:gd name="connsiteX6" fmla="*/ 3079874 w 5493139"/>
              <a:gd name="connsiteY6" fmla="*/ 0 h 1226478"/>
              <a:gd name="connsiteX7" fmla="*/ 3644797 w 5493139"/>
              <a:gd name="connsiteY7" fmla="*/ 0 h 1226478"/>
              <a:gd name="connsiteX8" fmla="*/ 4311406 w 5493139"/>
              <a:gd name="connsiteY8" fmla="*/ 0 h 1226478"/>
              <a:gd name="connsiteX9" fmla="*/ 5288722 w 5493139"/>
              <a:gd name="connsiteY9" fmla="*/ 0 h 1226478"/>
              <a:gd name="connsiteX10" fmla="*/ 5493139 w 5493139"/>
              <a:gd name="connsiteY10" fmla="*/ 204417 h 1226478"/>
              <a:gd name="connsiteX11" fmla="*/ 5493139 w 5493139"/>
              <a:gd name="connsiteY11" fmla="*/ 596886 h 1226478"/>
              <a:gd name="connsiteX12" fmla="*/ 5493139 w 5493139"/>
              <a:gd name="connsiteY12" fmla="*/ 1022061 h 1226478"/>
              <a:gd name="connsiteX13" fmla="*/ 5288722 w 5493139"/>
              <a:gd name="connsiteY13" fmla="*/ 1226478 h 1226478"/>
              <a:gd name="connsiteX14" fmla="*/ 4825485 w 5493139"/>
              <a:gd name="connsiteY14" fmla="*/ 1226478 h 1226478"/>
              <a:gd name="connsiteX15" fmla="*/ 4413092 w 5493139"/>
              <a:gd name="connsiteY15" fmla="*/ 1226478 h 1226478"/>
              <a:gd name="connsiteX16" fmla="*/ 4000698 w 5493139"/>
              <a:gd name="connsiteY16" fmla="*/ 1226478 h 1226478"/>
              <a:gd name="connsiteX17" fmla="*/ 3537461 w 5493139"/>
              <a:gd name="connsiteY17" fmla="*/ 1226478 h 1226478"/>
              <a:gd name="connsiteX18" fmla="*/ 2921696 w 5493139"/>
              <a:gd name="connsiteY18" fmla="*/ 1226478 h 1226478"/>
              <a:gd name="connsiteX19" fmla="*/ 2458459 w 5493139"/>
              <a:gd name="connsiteY19" fmla="*/ 1226478 h 1226478"/>
              <a:gd name="connsiteX20" fmla="*/ 1944379 w 5493139"/>
              <a:gd name="connsiteY20" fmla="*/ 1226478 h 1226478"/>
              <a:gd name="connsiteX21" fmla="*/ 1481142 w 5493139"/>
              <a:gd name="connsiteY21" fmla="*/ 1226478 h 1226478"/>
              <a:gd name="connsiteX22" fmla="*/ 916220 w 5493139"/>
              <a:gd name="connsiteY22" fmla="*/ 1226478 h 1226478"/>
              <a:gd name="connsiteX23" fmla="*/ 204417 w 5493139"/>
              <a:gd name="connsiteY23" fmla="*/ 1226478 h 1226478"/>
              <a:gd name="connsiteX24" fmla="*/ 0 w 5493139"/>
              <a:gd name="connsiteY24" fmla="*/ 1022061 h 1226478"/>
              <a:gd name="connsiteX25" fmla="*/ 0 w 5493139"/>
              <a:gd name="connsiteY25" fmla="*/ 613239 h 1226478"/>
              <a:gd name="connsiteX26" fmla="*/ 0 w 5493139"/>
              <a:gd name="connsiteY26" fmla="*/ 204417 h 1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93139" h="1226478" extrusionOk="0">
                <a:moveTo>
                  <a:pt x="0" y="204417"/>
                </a:moveTo>
                <a:cubicBezTo>
                  <a:pt x="-17524" y="70892"/>
                  <a:pt x="63202" y="-10405"/>
                  <a:pt x="204417" y="0"/>
                </a:cubicBezTo>
                <a:cubicBezTo>
                  <a:pt x="516859" y="-6691"/>
                  <a:pt x="633073" y="51467"/>
                  <a:pt x="871026" y="0"/>
                </a:cubicBezTo>
                <a:cubicBezTo>
                  <a:pt x="1108979" y="-51467"/>
                  <a:pt x="1273525" y="48889"/>
                  <a:pt x="1486792" y="0"/>
                </a:cubicBezTo>
                <a:cubicBezTo>
                  <a:pt x="1700059" y="-48889"/>
                  <a:pt x="1777804" y="15989"/>
                  <a:pt x="2000871" y="0"/>
                </a:cubicBezTo>
                <a:cubicBezTo>
                  <a:pt x="2223938" y="-15989"/>
                  <a:pt x="2291227" y="20550"/>
                  <a:pt x="2464108" y="0"/>
                </a:cubicBezTo>
                <a:cubicBezTo>
                  <a:pt x="2636989" y="-20550"/>
                  <a:pt x="2896011" y="39954"/>
                  <a:pt x="3079874" y="0"/>
                </a:cubicBezTo>
                <a:cubicBezTo>
                  <a:pt x="3263737" y="-39954"/>
                  <a:pt x="3484866" y="12856"/>
                  <a:pt x="3644797" y="0"/>
                </a:cubicBezTo>
                <a:cubicBezTo>
                  <a:pt x="3804728" y="-12856"/>
                  <a:pt x="4055264" y="22421"/>
                  <a:pt x="4311406" y="0"/>
                </a:cubicBezTo>
                <a:cubicBezTo>
                  <a:pt x="4567548" y="-22421"/>
                  <a:pt x="4873146" y="861"/>
                  <a:pt x="5288722" y="0"/>
                </a:cubicBezTo>
                <a:cubicBezTo>
                  <a:pt x="5398547" y="1031"/>
                  <a:pt x="5482000" y="97180"/>
                  <a:pt x="5493139" y="204417"/>
                </a:cubicBezTo>
                <a:cubicBezTo>
                  <a:pt x="5510017" y="304811"/>
                  <a:pt x="5448927" y="443612"/>
                  <a:pt x="5493139" y="596886"/>
                </a:cubicBezTo>
                <a:cubicBezTo>
                  <a:pt x="5537351" y="750160"/>
                  <a:pt x="5447904" y="839767"/>
                  <a:pt x="5493139" y="1022061"/>
                </a:cubicBezTo>
                <a:cubicBezTo>
                  <a:pt x="5489025" y="1125568"/>
                  <a:pt x="5382713" y="1202544"/>
                  <a:pt x="5288722" y="1226478"/>
                </a:cubicBezTo>
                <a:cubicBezTo>
                  <a:pt x="5161657" y="1237198"/>
                  <a:pt x="5052691" y="1173827"/>
                  <a:pt x="4825485" y="1226478"/>
                </a:cubicBezTo>
                <a:cubicBezTo>
                  <a:pt x="4598279" y="1279129"/>
                  <a:pt x="4600667" y="1209509"/>
                  <a:pt x="4413092" y="1226478"/>
                </a:cubicBezTo>
                <a:cubicBezTo>
                  <a:pt x="4225517" y="1243447"/>
                  <a:pt x="4141836" y="1209132"/>
                  <a:pt x="4000698" y="1226478"/>
                </a:cubicBezTo>
                <a:cubicBezTo>
                  <a:pt x="3859560" y="1243824"/>
                  <a:pt x="3642028" y="1212087"/>
                  <a:pt x="3537461" y="1226478"/>
                </a:cubicBezTo>
                <a:cubicBezTo>
                  <a:pt x="3432894" y="1240869"/>
                  <a:pt x="3066549" y="1158548"/>
                  <a:pt x="2921696" y="1226478"/>
                </a:cubicBezTo>
                <a:cubicBezTo>
                  <a:pt x="2776843" y="1294408"/>
                  <a:pt x="2602177" y="1210388"/>
                  <a:pt x="2458459" y="1226478"/>
                </a:cubicBezTo>
                <a:cubicBezTo>
                  <a:pt x="2314741" y="1242568"/>
                  <a:pt x="2163432" y="1176964"/>
                  <a:pt x="1944379" y="1226478"/>
                </a:cubicBezTo>
                <a:cubicBezTo>
                  <a:pt x="1725326" y="1275992"/>
                  <a:pt x="1685254" y="1174182"/>
                  <a:pt x="1481142" y="1226478"/>
                </a:cubicBezTo>
                <a:cubicBezTo>
                  <a:pt x="1277030" y="1278774"/>
                  <a:pt x="1061883" y="1193121"/>
                  <a:pt x="916220" y="1226478"/>
                </a:cubicBezTo>
                <a:cubicBezTo>
                  <a:pt x="770557" y="1259835"/>
                  <a:pt x="382503" y="1189256"/>
                  <a:pt x="204417" y="1226478"/>
                </a:cubicBezTo>
                <a:cubicBezTo>
                  <a:pt x="94200" y="1226864"/>
                  <a:pt x="7977" y="1146702"/>
                  <a:pt x="0" y="1022061"/>
                </a:cubicBezTo>
                <a:cubicBezTo>
                  <a:pt x="-32794" y="834567"/>
                  <a:pt x="42532" y="798197"/>
                  <a:pt x="0" y="613239"/>
                </a:cubicBezTo>
                <a:cubicBezTo>
                  <a:pt x="-42532" y="428281"/>
                  <a:pt x="17412" y="391185"/>
                  <a:pt x="0" y="204417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D77F9-2F04-A64B-67E5-8DF2263767E3}"/>
              </a:ext>
            </a:extLst>
          </p:cNvPr>
          <p:cNvSpPr txBox="1"/>
          <p:nvPr/>
        </p:nvSpPr>
        <p:spPr>
          <a:xfrm>
            <a:off x="872584" y="7570061"/>
            <a:ext cx="54541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Adaptive </a:t>
            </a:r>
            <a:r>
              <a:rPr lang="en-IN" sz="54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RAG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Smarter AI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with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Dynamic Retrieval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37D69D-DAC7-B2B6-E782-4A6C90FE939F}"/>
              </a:ext>
            </a:extLst>
          </p:cNvPr>
          <p:cNvSpPr txBox="1"/>
          <p:nvPr/>
        </p:nvSpPr>
        <p:spPr>
          <a:xfrm>
            <a:off x="5879366" y="733140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6C583F5E-F036-ECEC-1A9B-7C8CFD5D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88" y="733625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938D5-65A8-3015-7128-EE221ABC3C48}"/>
              </a:ext>
            </a:extLst>
          </p:cNvPr>
          <p:cNvSpPr txBox="1"/>
          <p:nvPr/>
        </p:nvSpPr>
        <p:spPr>
          <a:xfrm>
            <a:off x="599675" y="249554"/>
            <a:ext cx="5865133" cy="1275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Adaptive RAG?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Dynamically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adjusts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retrieval depth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based on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query complexity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&amp;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confidence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efficient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&amp;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accurate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than fixed retrieval approaches.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Reduces hallucinations &amp; optimizes response quality</a:t>
            </a:r>
            <a:endParaRPr lang="en-US" sz="109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D8735-FF7B-C878-7407-66AD0573D071}"/>
              </a:ext>
            </a:extLst>
          </p:cNvPr>
          <p:cNvSpPr txBox="1"/>
          <p:nvPr/>
        </p:nvSpPr>
        <p:spPr>
          <a:xfrm>
            <a:off x="276076" y="1535632"/>
            <a:ext cx="653167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Types of Retrieval Approaches</a:t>
            </a:r>
          </a:p>
          <a:p>
            <a:pPr>
              <a:buNone/>
            </a:pP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🟢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Single-Step (Basic RAG)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Fixed retrieval (Fast but may miss context)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🟠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Multi-Step (Iterative RAG)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Multiple retrievals (More accurate but slow)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🔴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Adaptive-Step (Adaptive RAG)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Dynamic retrieval (Fast &amp; precise!)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70D50-603A-94C9-4086-23062356D739}"/>
              </a:ext>
            </a:extLst>
          </p:cNvPr>
          <p:cNvSpPr txBox="1"/>
          <p:nvPr/>
        </p:nvSpPr>
        <p:spPr>
          <a:xfrm>
            <a:off x="1690990" y="2690900"/>
            <a:ext cx="533160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Adaptive RAG Works?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Query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AI assesses complexity &amp; confidence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Smart Retrieval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Adapts retrieval depth dynamically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Generation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→ AI merges relevant context into an accurate response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Feedback Loop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AI learns &amp; improves retrieval strategies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3661E84-30CC-233C-5F1A-B600D8E3F9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82506"/>
              </p:ext>
            </p:extLst>
          </p:nvPr>
        </p:nvGraphicFramePr>
        <p:xfrm>
          <a:off x="266405" y="4456874"/>
          <a:ext cx="5960659" cy="1537020"/>
        </p:xfrm>
        <a:graphic>
          <a:graphicData uri="http://schemas.openxmlformats.org/drawingml/2006/table">
            <a:tbl>
              <a:tblPr/>
              <a:tblGrid>
                <a:gridCol w="2138467">
                  <a:extLst>
                    <a:ext uri="{9D8B030D-6E8A-4147-A177-3AD203B41FA5}">
                      <a16:colId xmlns:a16="http://schemas.microsoft.com/office/drawing/2014/main" val="445349282"/>
                    </a:ext>
                  </a:extLst>
                </a:gridCol>
                <a:gridCol w="1225296">
                  <a:extLst>
                    <a:ext uri="{9D8B030D-6E8A-4147-A177-3AD203B41FA5}">
                      <a16:colId xmlns:a16="http://schemas.microsoft.com/office/drawing/2014/main" val="1007789902"/>
                    </a:ext>
                  </a:extLst>
                </a:gridCol>
                <a:gridCol w="1088136">
                  <a:extLst>
                    <a:ext uri="{9D8B030D-6E8A-4147-A177-3AD203B41FA5}">
                      <a16:colId xmlns:a16="http://schemas.microsoft.com/office/drawing/2014/main" val="1250838017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578618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Single-Step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Multi-Step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Adaptive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03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Speed ⚡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✅⚡ Optimized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96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Accuracy 🎯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✅🎯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468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Computational Cost 💰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❌ 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Balanced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89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Prevents Hallucination 🛡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3844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E536741-919D-ECB0-327B-A1C801129783}"/>
              </a:ext>
            </a:extLst>
          </p:cNvPr>
          <p:cNvSpPr txBox="1"/>
          <p:nvPr/>
        </p:nvSpPr>
        <p:spPr>
          <a:xfrm>
            <a:off x="1828150" y="6121300"/>
            <a:ext cx="481876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Where is it Used?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Chatbots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🤖 – Faster, smarter responses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Enterprise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🏢 – Efficient knowledge retrieval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Legal &amp; Healthcare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📜🏥 – Context-aware decision-making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Search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🔎 – More relevant results dynamically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73CDA-6B96-7137-1AC8-71427CB78FDF}"/>
              </a:ext>
            </a:extLst>
          </p:cNvPr>
          <p:cNvSpPr txBox="1"/>
          <p:nvPr/>
        </p:nvSpPr>
        <p:spPr>
          <a:xfrm>
            <a:off x="276076" y="4153320"/>
            <a:ext cx="3598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Adaptive RAG?</a:t>
            </a:r>
          </a:p>
        </p:txBody>
      </p:sp>
      <p:pic>
        <p:nvPicPr>
          <p:cNvPr id="1029" name="Picture 5" descr="Answer icon">
            <a:extLst>
              <a:ext uri="{FF2B5EF4-FFF2-40B4-BE49-F238E27FC236}">
                <a16:creationId xmlns:a16="http://schemas.microsoft.com/office/drawing/2014/main" id="{0FC840B9-57B1-4331-4CE4-B6C31BEB8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" y="2682078"/>
            <a:ext cx="634111" cy="6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eedback loop icon">
            <a:extLst>
              <a:ext uri="{FF2B5EF4-FFF2-40B4-BE49-F238E27FC236}">
                <a16:creationId xmlns:a16="http://schemas.microsoft.com/office/drawing/2014/main" id="{E43F6DF1-AC43-5029-7882-1E596F755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" y="3447873"/>
            <a:ext cx="634111" cy="6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Bubble icon">
            <a:extLst>
              <a:ext uri="{FF2B5EF4-FFF2-40B4-BE49-F238E27FC236}">
                <a16:creationId xmlns:a16="http://schemas.microsoft.com/office/drawing/2014/main" id="{A9DD26E9-49A5-4E69-6415-5E05E7743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5" y="6188830"/>
            <a:ext cx="581252" cy="58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Ai research icon">
            <a:extLst>
              <a:ext uri="{FF2B5EF4-FFF2-40B4-BE49-F238E27FC236}">
                <a16:creationId xmlns:a16="http://schemas.microsoft.com/office/drawing/2014/main" id="{6ADD439D-3649-43A4-3649-32701F3D2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73" y="6879445"/>
            <a:ext cx="581252" cy="58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mart city icon">
            <a:extLst>
              <a:ext uri="{FF2B5EF4-FFF2-40B4-BE49-F238E27FC236}">
                <a16:creationId xmlns:a16="http://schemas.microsoft.com/office/drawing/2014/main" id="{EE21B7DA-70B8-F23B-9BDD-0DA92982A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051" y="6104279"/>
            <a:ext cx="665803" cy="66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areer icon">
            <a:extLst>
              <a:ext uri="{FF2B5EF4-FFF2-40B4-BE49-F238E27FC236}">
                <a16:creationId xmlns:a16="http://schemas.microsoft.com/office/drawing/2014/main" id="{933E6942-A50C-2CDE-61B7-64871698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579" y="928812"/>
            <a:ext cx="797144" cy="79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9F8C8FC-D161-A741-B859-6348D7F8C4AD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227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F84C8-AB7F-9300-3C95-F0EC9A337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08D5E3-2DC1-7EE5-1DD4-505DA0B549DD}"/>
              </a:ext>
            </a:extLst>
          </p:cNvPr>
          <p:cNvSpPr/>
          <p:nvPr/>
        </p:nvSpPr>
        <p:spPr>
          <a:xfrm>
            <a:off x="872583" y="2932630"/>
            <a:ext cx="5493139" cy="1226478"/>
          </a:xfrm>
          <a:custGeom>
            <a:avLst/>
            <a:gdLst>
              <a:gd name="connsiteX0" fmla="*/ 0 w 5493139"/>
              <a:gd name="connsiteY0" fmla="*/ 204417 h 1226478"/>
              <a:gd name="connsiteX1" fmla="*/ 204417 w 5493139"/>
              <a:gd name="connsiteY1" fmla="*/ 0 h 1226478"/>
              <a:gd name="connsiteX2" fmla="*/ 871026 w 5493139"/>
              <a:gd name="connsiteY2" fmla="*/ 0 h 1226478"/>
              <a:gd name="connsiteX3" fmla="*/ 1486792 w 5493139"/>
              <a:gd name="connsiteY3" fmla="*/ 0 h 1226478"/>
              <a:gd name="connsiteX4" fmla="*/ 2000871 w 5493139"/>
              <a:gd name="connsiteY4" fmla="*/ 0 h 1226478"/>
              <a:gd name="connsiteX5" fmla="*/ 2464108 w 5493139"/>
              <a:gd name="connsiteY5" fmla="*/ 0 h 1226478"/>
              <a:gd name="connsiteX6" fmla="*/ 3079874 w 5493139"/>
              <a:gd name="connsiteY6" fmla="*/ 0 h 1226478"/>
              <a:gd name="connsiteX7" fmla="*/ 3644797 w 5493139"/>
              <a:gd name="connsiteY7" fmla="*/ 0 h 1226478"/>
              <a:gd name="connsiteX8" fmla="*/ 4311406 w 5493139"/>
              <a:gd name="connsiteY8" fmla="*/ 0 h 1226478"/>
              <a:gd name="connsiteX9" fmla="*/ 5288722 w 5493139"/>
              <a:gd name="connsiteY9" fmla="*/ 0 h 1226478"/>
              <a:gd name="connsiteX10" fmla="*/ 5493139 w 5493139"/>
              <a:gd name="connsiteY10" fmla="*/ 204417 h 1226478"/>
              <a:gd name="connsiteX11" fmla="*/ 5493139 w 5493139"/>
              <a:gd name="connsiteY11" fmla="*/ 596886 h 1226478"/>
              <a:gd name="connsiteX12" fmla="*/ 5493139 w 5493139"/>
              <a:gd name="connsiteY12" fmla="*/ 1022061 h 1226478"/>
              <a:gd name="connsiteX13" fmla="*/ 5288722 w 5493139"/>
              <a:gd name="connsiteY13" fmla="*/ 1226478 h 1226478"/>
              <a:gd name="connsiteX14" fmla="*/ 4825485 w 5493139"/>
              <a:gd name="connsiteY14" fmla="*/ 1226478 h 1226478"/>
              <a:gd name="connsiteX15" fmla="*/ 4413092 w 5493139"/>
              <a:gd name="connsiteY15" fmla="*/ 1226478 h 1226478"/>
              <a:gd name="connsiteX16" fmla="*/ 4000698 w 5493139"/>
              <a:gd name="connsiteY16" fmla="*/ 1226478 h 1226478"/>
              <a:gd name="connsiteX17" fmla="*/ 3537461 w 5493139"/>
              <a:gd name="connsiteY17" fmla="*/ 1226478 h 1226478"/>
              <a:gd name="connsiteX18" fmla="*/ 2921696 w 5493139"/>
              <a:gd name="connsiteY18" fmla="*/ 1226478 h 1226478"/>
              <a:gd name="connsiteX19" fmla="*/ 2458459 w 5493139"/>
              <a:gd name="connsiteY19" fmla="*/ 1226478 h 1226478"/>
              <a:gd name="connsiteX20" fmla="*/ 1944379 w 5493139"/>
              <a:gd name="connsiteY20" fmla="*/ 1226478 h 1226478"/>
              <a:gd name="connsiteX21" fmla="*/ 1481142 w 5493139"/>
              <a:gd name="connsiteY21" fmla="*/ 1226478 h 1226478"/>
              <a:gd name="connsiteX22" fmla="*/ 916220 w 5493139"/>
              <a:gd name="connsiteY22" fmla="*/ 1226478 h 1226478"/>
              <a:gd name="connsiteX23" fmla="*/ 204417 w 5493139"/>
              <a:gd name="connsiteY23" fmla="*/ 1226478 h 1226478"/>
              <a:gd name="connsiteX24" fmla="*/ 0 w 5493139"/>
              <a:gd name="connsiteY24" fmla="*/ 1022061 h 1226478"/>
              <a:gd name="connsiteX25" fmla="*/ 0 w 5493139"/>
              <a:gd name="connsiteY25" fmla="*/ 613239 h 1226478"/>
              <a:gd name="connsiteX26" fmla="*/ 0 w 5493139"/>
              <a:gd name="connsiteY26" fmla="*/ 204417 h 122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493139" h="1226478" extrusionOk="0">
                <a:moveTo>
                  <a:pt x="0" y="204417"/>
                </a:moveTo>
                <a:cubicBezTo>
                  <a:pt x="-17524" y="70892"/>
                  <a:pt x="63202" y="-10405"/>
                  <a:pt x="204417" y="0"/>
                </a:cubicBezTo>
                <a:cubicBezTo>
                  <a:pt x="516859" y="-6691"/>
                  <a:pt x="633073" y="51467"/>
                  <a:pt x="871026" y="0"/>
                </a:cubicBezTo>
                <a:cubicBezTo>
                  <a:pt x="1108979" y="-51467"/>
                  <a:pt x="1273525" y="48889"/>
                  <a:pt x="1486792" y="0"/>
                </a:cubicBezTo>
                <a:cubicBezTo>
                  <a:pt x="1700059" y="-48889"/>
                  <a:pt x="1777804" y="15989"/>
                  <a:pt x="2000871" y="0"/>
                </a:cubicBezTo>
                <a:cubicBezTo>
                  <a:pt x="2223938" y="-15989"/>
                  <a:pt x="2291227" y="20550"/>
                  <a:pt x="2464108" y="0"/>
                </a:cubicBezTo>
                <a:cubicBezTo>
                  <a:pt x="2636989" y="-20550"/>
                  <a:pt x="2896011" y="39954"/>
                  <a:pt x="3079874" y="0"/>
                </a:cubicBezTo>
                <a:cubicBezTo>
                  <a:pt x="3263737" y="-39954"/>
                  <a:pt x="3484866" y="12856"/>
                  <a:pt x="3644797" y="0"/>
                </a:cubicBezTo>
                <a:cubicBezTo>
                  <a:pt x="3804728" y="-12856"/>
                  <a:pt x="4055264" y="22421"/>
                  <a:pt x="4311406" y="0"/>
                </a:cubicBezTo>
                <a:cubicBezTo>
                  <a:pt x="4567548" y="-22421"/>
                  <a:pt x="4873146" y="861"/>
                  <a:pt x="5288722" y="0"/>
                </a:cubicBezTo>
                <a:cubicBezTo>
                  <a:pt x="5398547" y="1031"/>
                  <a:pt x="5482000" y="97180"/>
                  <a:pt x="5493139" y="204417"/>
                </a:cubicBezTo>
                <a:cubicBezTo>
                  <a:pt x="5510017" y="304811"/>
                  <a:pt x="5448927" y="443612"/>
                  <a:pt x="5493139" y="596886"/>
                </a:cubicBezTo>
                <a:cubicBezTo>
                  <a:pt x="5537351" y="750160"/>
                  <a:pt x="5447904" y="839767"/>
                  <a:pt x="5493139" y="1022061"/>
                </a:cubicBezTo>
                <a:cubicBezTo>
                  <a:pt x="5489025" y="1125568"/>
                  <a:pt x="5382713" y="1202544"/>
                  <a:pt x="5288722" y="1226478"/>
                </a:cubicBezTo>
                <a:cubicBezTo>
                  <a:pt x="5161657" y="1237198"/>
                  <a:pt x="5052691" y="1173827"/>
                  <a:pt x="4825485" y="1226478"/>
                </a:cubicBezTo>
                <a:cubicBezTo>
                  <a:pt x="4598279" y="1279129"/>
                  <a:pt x="4600667" y="1209509"/>
                  <a:pt x="4413092" y="1226478"/>
                </a:cubicBezTo>
                <a:cubicBezTo>
                  <a:pt x="4225517" y="1243447"/>
                  <a:pt x="4141836" y="1209132"/>
                  <a:pt x="4000698" y="1226478"/>
                </a:cubicBezTo>
                <a:cubicBezTo>
                  <a:pt x="3859560" y="1243824"/>
                  <a:pt x="3642028" y="1212087"/>
                  <a:pt x="3537461" y="1226478"/>
                </a:cubicBezTo>
                <a:cubicBezTo>
                  <a:pt x="3432894" y="1240869"/>
                  <a:pt x="3066549" y="1158548"/>
                  <a:pt x="2921696" y="1226478"/>
                </a:cubicBezTo>
                <a:cubicBezTo>
                  <a:pt x="2776843" y="1294408"/>
                  <a:pt x="2602177" y="1210388"/>
                  <a:pt x="2458459" y="1226478"/>
                </a:cubicBezTo>
                <a:cubicBezTo>
                  <a:pt x="2314741" y="1242568"/>
                  <a:pt x="2163432" y="1176964"/>
                  <a:pt x="1944379" y="1226478"/>
                </a:cubicBezTo>
                <a:cubicBezTo>
                  <a:pt x="1725326" y="1275992"/>
                  <a:pt x="1685254" y="1174182"/>
                  <a:pt x="1481142" y="1226478"/>
                </a:cubicBezTo>
                <a:cubicBezTo>
                  <a:pt x="1277030" y="1278774"/>
                  <a:pt x="1061883" y="1193121"/>
                  <a:pt x="916220" y="1226478"/>
                </a:cubicBezTo>
                <a:cubicBezTo>
                  <a:pt x="770557" y="1259835"/>
                  <a:pt x="382503" y="1189256"/>
                  <a:pt x="204417" y="1226478"/>
                </a:cubicBezTo>
                <a:cubicBezTo>
                  <a:pt x="94200" y="1226864"/>
                  <a:pt x="7977" y="1146702"/>
                  <a:pt x="0" y="1022061"/>
                </a:cubicBezTo>
                <a:cubicBezTo>
                  <a:pt x="-32794" y="834567"/>
                  <a:pt x="42532" y="798197"/>
                  <a:pt x="0" y="613239"/>
                </a:cubicBezTo>
                <a:cubicBezTo>
                  <a:pt x="-42532" y="428281"/>
                  <a:pt x="17412" y="391185"/>
                  <a:pt x="0" y="204417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0EA7C-DE6C-10C0-A25F-BC57DF86A891}"/>
              </a:ext>
            </a:extLst>
          </p:cNvPr>
          <p:cNvSpPr txBox="1"/>
          <p:nvPr/>
        </p:nvSpPr>
        <p:spPr>
          <a:xfrm>
            <a:off x="872583" y="2884502"/>
            <a:ext cx="54541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RAG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Enhancing AI</a:t>
            </a:r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 with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External Knowledge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52A63D-3C3C-B9F5-AAC5-33FBE949A450}"/>
              </a:ext>
            </a:extLst>
          </p:cNvPr>
          <p:cNvSpPr txBox="1"/>
          <p:nvPr/>
        </p:nvSpPr>
        <p:spPr>
          <a:xfrm>
            <a:off x="5236040" y="306955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A526A208-33E4-365E-24E0-70CBB8E3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62" y="307440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35D675-0073-2D01-FF8E-D79F10ADFFC1}"/>
              </a:ext>
            </a:extLst>
          </p:cNvPr>
          <p:cNvSpPr txBox="1"/>
          <p:nvPr/>
        </p:nvSpPr>
        <p:spPr>
          <a:xfrm>
            <a:off x="365761" y="154871"/>
            <a:ext cx="5999962" cy="1521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RAG?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Retrieval-Augmented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Generation (RAG)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is a hybrid AI approach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combining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retrieval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(searching for facts) with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generation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(AI-powered text creation)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Instead of relying solely on pre-trained data, RAG pulls in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real-time, relevant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information from external sources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Helps AI models stay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accurate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up-to-date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and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context-aware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56D2B-C474-3BF7-044E-F9949D7C5B0E}"/>
              </a:ext>
            </a:extLst>
          </p:cNvPr>
          <p:cNvSpPr txBox="1"/>
          <p:nvPr/>
        </p:nvSpPr>
        <p:spPr>
          <a:xfrm>
            <a:off x="224968" y="1638312"/>
            <a:ext cx="6676815" cy="12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is RAG Important?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🚀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Solves AI's Memory Limitations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Reduces reliance on outdated training data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🛡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Minimizes Hallucinations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no longer "makes things up" when it lacks knowledge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📚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Brings Domain-Specific Expertise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Retrieves relevant documents for contextually rich responses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9C76EE-B289-B42E-0A79-F4DDBC509740}"/>
              </a:ext>
            </a:extLst>
          </p:cNvPr>
          <p:cNvSpPr txBox="1"/>
          <p:nvPr/>
        </p:nvSpPr>
        <p:spPr>
          <a:xfrm>
            <a:off x="260633" y="4199477"/>
            <a:ext cx="6878574" cy="1711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RAG Works?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User Query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receives a question or prompt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Retrieval Phase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The system searches for relevant documents (e.g., databases, PDFs, knowledge bases)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Augmentation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AI integrates retrieved facts into its reasoning process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4️⃣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Generation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AI produces a response using both fetched information &amp; pre-trained 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FAED88-5797-5A72-4DC5-6A93F61770FF}"/>
              </a:ext>
            </a:extLst>
          </p:cNvPr>
          <p:cNvSpPr txBox="1"/>
          <p:nvPr/>
        </p:nvSpPr>
        <p:spPr>
          <a:xfrm>
            <a:off x="260635" y="5812934"/>
            <a:ext cx="6487638" cy="1543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Where is RAG Used?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Search-Enhanced Chatbots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assistants fetching real-time answers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Legal &amp; Financial AI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Fact-based insights from up-to-date regulations &amp; reports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Medical AI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Providing AI with latest research &amp; patient history for better diagnosis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Enterprise AI Knowledge Bases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Employees querying company documents efficiently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7C42C4-E9CC-383A-B88B-3D8694061BCE}"/>
              </a:ext>
            </a:extLst>
          </p:cNvPr>
          <p:cNvSpPr txBox="1"/>
          <p:nvPr/>
        </p:nvSpPr>
        <p:spPr>
          <a:xfrm>
            <a:off x="492858" y="7191080"/>
            <a:ext cx="5833871" cy="129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Future of RAG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🚀 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Better AI Explainability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Models can cite sources for credibility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📡 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Multimodal RAG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– Expanding retrieval to include images, videos &amp; audio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🔍 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Smarter Search Techniques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improving at finding and verifying relevant data</a:t>
            </a:r>
          </a:p>
        </p:txBody>
      </p:sp>
      <p:pic>
        <p:nvPicPr>
          <p:cNvPr id="1026" name="Picture 2" descr="AI icon">
            <a:extLst>
              <a:ext uri="{FF2B5EF4-FFF2-40B4-BE49-F238E27FC236}">
                <a16:creationId xmlns:a16="http://schemas.microsoft.com/office/drawing/2014/main" id="{06FFE0C9-3322-7D3A-B0D5-103B7148F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9" y="3042118"/>
            <a:ext cx="696902" cy="6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mory icon">
            <a:extLst>
              <a:ext uri="{FF2B5EF4-FFF2-40B4-BE49-F238E27FC236}">
                <a16:creationId xmlns:a16="http://schemas.microsoft.com/office/drawing/2014/main" id="{3F3AB650-15F0-3404-E30A-BAD86E10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04" y="1126026"/>
            <a:ext cx="634669" cy="63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lhouette icon">
            <a:extLst>
              <a:ext uri="{FF2B5EF4-FFF2-40B4-BE49-F238E27FC236}">
                <a16:creationId xmlns:a16="http://schemas.microsoft.com/office/drawing/2014/main" id="{D89D89F8-7244-DDA0-D3D3-22F539E4C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00" y="2407451"/>
            <a:ext cx="634668" cy="63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site icon">
            <a:extLst>
              <a:ext uri="{FF2B5EF4-FFF2-40B4-BE49-F238E27FC236}">
                <a16:creationId xmlns:a16="http://schemas.microsoft.com/office/drawing/2014/main" id="{CFE348E9-F306-6BC4-3FF3-7A2D77A0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068" y="4287295"/>
            <a:ext cx="455665" cy="45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eb research icon">
            <a:extLst>
              <a:ext uri="{FF2B5EF4-FFF2-40B4-BE49-F238E27FC236}">
                <a16:creationId xmlns:a16="http://schemas.microsoft.com/office/drawing/2014/main" id="{B4BCA0C8-D72A-F30B-E1C9-7E2885AD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604" y="5729065"/>
            <a:ext cx="732417" cy="73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rus icon">
            <a:extLst>
              <a:ext uri="{FF2B5EF4-FFF2-40B4-BE49-F238E27FC236}">
                <a16:creationId xmlns:a16="http://schemas.microsoft.com/office/drawing/2014/main" id="{29E08DE5-E163-8EE5-8D62-34246D87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42" y="7122967"/>
            <a:ext cx="634669" cy="63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4A2783E-63AD-ADA8-8A7E-481FB7C4498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9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718B1-2B0F-DB52-A2DE-CED710861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A127D1-3B1A-EB8A-5415-CC54981F1106}"/>
              </a:ext>
            </a:extLst>
          </p:cNvPr>
          <p:cNvSpPr/>
          <p:nvPr/>
        </p:nvSpPr>
        <p:spPr>
          <a:xfrm>
            <a:off x="398015" y="131235"/>
            <a:ext cx="6364290" cy="1399910"/>
          </a:xfrm>
          <a:custGeom>
            <a:avLst/>
            <a:gdLst>
              <a:gd name="connsiteX0" fmla="*/ 0 w 6364290"/>
              <a:gd name="connsiteY0" fmla="*/ 233323 h 1399910"/>
              <a:gd name="connsiteX1" fmla="*/ 233323 w 6364290"/>
              <a:gd name="connsiteY1" fmla="*/ 0 h 1399910"/>
              <a:gd name="connsiteX2" fmla="*/ 941040 w 6364290"/>
              <a:gd name="connsiteY2" fmla="*/ 0 h 1399910"/>
              <a:gd name="connsiteX3" fmla="*/ 1589781 w 6364290"/>
              <a:gd name="connsiteY3" fmla="*/ 0 h 1399910"/>
              <a:gd name="connsiteX4" fmla="*/ 2120569 w 6364290"/>
              <a:gd name="connsiteY4" fmla="*/ 0 h 1399910"/>
              <a:gd name="connsiteX5" fmla="*/ 2592381 w 6364290"/>
              <a:gd name="connsiteY5" fmla="*/ 0 h 1399910"/>
              <a:gd name="connsiteX6" fmla="*/ 3241121 w 6364290"/>
              <a:gd name="connsiteY6" fmla="*/ 0 h 1399910"/>
              <a:gd name="connsiteX7" fmla="*/ 3830886 w 6364290"/>
              <a:gd name="connsiteY7" fmla="*/ 0 h 1399910"/>
              <a:gd name="connsiteX8" fmla="*/ 4538603 w 6364290"/>
              <a:gd name="connsiteY8" fmla="*/ 0 h 1399910"/>
              <a:gd name="connsiteX9" fmla="*/ 5187344 w 6364290"/>
              <a:gd name="connsiteY9" fmla="*/ 0 h 1399910"/>
              <a:gd name="connsiteX10" fmla="*/ 6130967 w 6364290"/>
              <a:gd name="connsiteY10" fmla="*/ 0 h 1399910"/>
              <a:gd name="connsiteX11" fmla="*/ 6364290 w 6364290"/>
              <a:gd name="connsiteY11" fmla="*/ 233323 h 1399910"/>
              <a:gd name="connsiteX12" fmla="*/ 6364290 w 6364290"/>
              <a:gd name="connsiteY12" fmla="*/ 671957 h 1399910"/>
              <a:gd name="connsiteX13" fmla="*/ 6364290 w 6364290"/>
              <a:gd name="connsiteY13" fmla="*/ 1166587 h 1399910"/>
              <a:gd name="connsiteX14" fmla="*/ 6130967 w 6364290"/>
              <a:gd name="connsiteY14" fmla="*/ 1399910 h 1399910"/>
              <a:gd name="connsiteX15" fmla="*/ 5423250 w 6364290"/>
              <a:gd name="connsiteY15" fmla="*/ 1399910 h 1399910"/>
              <a:gd name="connsiteX16" fmla="*/ 5010415 w 6364290"/>
              <a:gd name="connsiteY16" fmla="*/ 1399910 h 1399910"/>
              <a:gd name="connsiteX17" fmla="*/ 4538603 w 6364290"/>
              <a:gd name="connsiteY17" fmla="*/ 1399910 h 1399910"/>
              <a:gd name="connsiteX18" fmla="*/ 3889862 w 6364290"/>
              <a:gd name="connsiteY18" fmla="*/ 1399910 h 1399910"/>
              <a:gd name="connsiteX19" fmla="*/ 3418051 w 6364290"/>
              <a:gd name="connsiteY19" fmla="*/ 1399910 h 1399910"/>
              <a:gd name="connsiteX20" fmla="*/ 2887263 w 6364290"/>
              <a:gd name="connsiteY20" fmla="*/ 1399910 h 1399910"/>
              <a:gd name="connsiteX21" fmla="*/ 2415451 w 6364290"/>
              <a:gd name="connsiteY21" fmla="*/ 1399910 h 1399910"/>
              <a:gd name="connsiteX22" fmla="*/ 1825687 w 6364290"/>
              <a:gd name="connsiteY22" fmla="*/ 1399910 h 1399910"/>
              <a:gd name="connsiteX23" fmla="*/ 1412852 w 6364290"/>
              <a:gd name="connsiteY23" fmla="*/ 1399910 h 1399910"/>
              <a:gd name="connsiteX24" fmla="*/ 823087 w 6364290"/>
              <a:gd name="connsiteY24" fmla="*/ 1399910 h 1399910"/>
              <a:gd name="connsiteX25" fmla="*/ 233323 w 6364290"/>
              <a:gd name="connsiteY25" fmla="*/ 1399910 h 1399910"/>
              <a:gd name="connsiteX26" fmla="*/ 0 w 6364290"/>
              <a:gd name="connsiteY26" fmla="*/ 1166587 h 1399910"/>
              <a:gd name="connsiteX27" fmla="*/ 0 w 6364290"/>
              <a:gd name="connsiteY27" fmla="*/ 681290 h 1399910"/>
              <a:gd name="connsiteX28" fmla="*/ 0 w 6364290"/>
              <a:gd name="connsiteY28" fmla="*/ 233323 h 13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64290" h="1399910" extrusionOk="0">
                <a:moveTo>
                  <a:pt x="0" y="233323"/>
                </a:moveTo>
                <a:cubicBezTo>
                  <a:pt x="-18729" y="82414"/>
                  <a:pt x="76269" y="-10358"/>
                  <a:pt x="233323" y="0"/>
                </a:cubicBezTo>
                <a:cubicBezTo>
                  <a:pt x="396792" y="-21562"/>
                  <a:pt x="599794" y="58868"/>
                  <a:pt x="941040" y="0"/>
                </a:cubicBezTo>
                <a:cubicBezTo>
                  <a:pt x="1282286" y="-58868"/>
                  <a:pt x="1315272" y="46254"/>
                  <a:pt x="1589781" y="0"/>
                </a:cubicBezTo>
                <a:cubicBezTo>
                  <a:pt x="1864290" y="-46254"/>
                  <a:pt x="1876402" y="36630"/>
                  <a:pt x="2120569" y="0"/>
                </a:cubicBezTo>
                <a:cubicBezTo>
                  <a:pt x="2364736" y="-36630"/>
                  <a:pt x="2494479" y="46683"/>
                  <a:pt x="2592381" y="0"/>
                </a:cubicBezTo>
                <a:cubicBezTo>
                  <a:pt x="2690283" y="-46683"/>
                  <a:pt x="3061023" y="73475"/>
                  <a:pt x="3241121" y="0"/>
                </a:cubicBezTo>
                <a:cubicBezTo>
                  <a:pt x="3421219" y="-73475"/>
                  <a:pt x="3565955" y="40878"/>
                  <a:pt x="3830886" y="0"/>
                </a:cubicBezTo>
                <a:cubicBezTo>
                  <a:pt x="4095818" y="-40878"/>
                  <a:pt x="4208040" y="52590"/>
                  <a:pt x="4538603" y="0"/>
                </a:cubicBezTo>
                <a:cubicBezTo>
                  <a:pt x="4869166" y="-52590"/>
                  <a:pt x="4865456" y="52121"/>
                  <a:pt x="5187344" y="0"/>
                </a:cubicBezTo>
                <a:cubicBezTo>
                  <a:pt x="5509232" y="-52121"/>
                  <a:pt x="5899099" y="74006"/>
                  <a:pt x="6130967" y="0"/>
                </a:cubicBezTo>
                <a:cubicBezTo>
                  <a:pt x="6246928" y="-2007"/>
                  <a:pt x="6398494" y="92734"/>
                  <a:pt x="6364290" y="233323"/>
                </a:cubicBezTo>
                <a:cubicBezTo>
                  <a:pt x="6391693" y="395036"/>
                  <a:pt x="6315041" y="494067"/>
                  <a:pt x="6364290" y="671957"/>
                </a:cubicBezTo>
                <a:cubicBezTo>
                  <a:pt x="6413539" y="849847"/>
                  <a:pt x="6339941" y="1005241"/>
                  <a:pt x="6364290" y="1166587"/>
                </a:cubicBezTo>
                <a:cubicBezTo>
                  <a:pt x="6366080" y="1292558"/>
                  <a:pt x="6292089" y="1396886"/>
                  <a:pt x="6130967" y="1399910"/>
                </a:cubicBezTo>
                <a:cubicBezTo>
                  <a:pt x="5841780" y="1472514"/>
                  <a:pt x="5670570" y="1364913"/>
                  <a:pt x="5423250" y="1399910"/>
                </a:cubicBezTo>
                <a:cubicBezTo>
                  <a:pt x="5175930" y="1434907"/>
                  <a:pt x="5213409" y="1398467"/>
                  <a:pt x="5010415" y="1399910"/>
                </a:cubicBezTo>
                <a:cubicBezTo>
                  <a:pt x="4807421" y="1401353"/>
                  <a:pt x="4702111" y="1349840"/>
                  <a:pt x="4538603" y="1399910"/>
                </a:cubicBezTo>
                <a:cubicBezTo>
                  <a:pt x="4375095" y="1449980"/>
                  <a:pt x="4112987" y="1349394"/>
                  <a:pt x="3889862" y="1399910"/>
                </a:cubicBezTo>
                <a:cubicBezTo>
                  <a:pt x="3666737" y="1450426"/>
                  <a:pt x="3559319" y="1380432"/>
                  <a:pt x="3418051" y="1399910"/>
                </a:cubicBezTo>
                <a:cubicBezTo>
                  <a:pt x="3276783" y="1419388"/>
                  <a:pt x="3053722" y="1399184"/>
                  <a:pt x="2887263" y="1399910"/>
                </a:cubicBezTo>
                <a:cubicBezTo>
                  <a:pt x="2720804" y="1400636"/>
                  <a:pt x="2637411" y="1346870"/>
                  <a:pt x="2415451" y="1399910"/>
                </a:cubicBezTo>
                <a:cubicBezTo>
                  <a:pt x="2193491" y="1452950"/>
                  <a:pt x="2024640" y="1381583"/>
                  <a:pt x="1825687" y="1399910"/>
                </a:cubicBezTo>
                <a:cubicBezTo>
                  <a:pt x="1626734" y="1418237"/>
                  <a:pt x="1503898" y="1372026"/>
                  <a:pt x="1412852" y="1399910"/>
                </a:cubicBezTo>
                <a:cubicBezTo>
                  <a:pt x="1321807" y="1427794"/>
                  <a:pt x="1026218" y="1338834"/>
                  <a:pt x="823087" y="1399910"/>
                </a:cubicBezTo>
                <a:cubicBezTo>
                  <a:pt x="619956" y="1460986"/>
                  <a:pt x="527825" y="1399587"/>
                  <a:pt x="233323" y="1399910"/>
                </a:cubicBezTo>
                <a:cubicBezTo>
                  <a:pt x="113590" y="1395938"/>
                  <a:pt x="-16663" y="1282314"/>
                  <a:pt x="0" y="1166587"/>
                </a:cubicBezTo>
                <a:cubicBezTo>
                  <a:pt x="-25470" y="1020573"/>
                  <a:pt x="546" y="845149"/>
                  <a:pt x="0" y="681290"/>
                </a:cubicBezTo>
                <a:cubicBezTo>
                  <a:pt x="-546" y="517431"/>
                  <a:pt x="19954" y="437021"/>
                  <a:pt x="0" y="23332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7F91B-816C-A04B-43BB-2BC443A32A49}"/>
              </a:ext>
            </a:extLst>
          </p:cNvPr>
          <p:cNvSpPr txBox="1"/>
          <p:nvPr/>
        </p:nvSpPr>
        <p:spPr>
          <a:xfrm>
            <a:off x="669761" y="149985"/>
            <a:ext cx="58207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Shift-Left</a:t>
            </a:r>
            <a:r>
              <a:rPr lang="en-IN" sz="4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Paradigm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latin typeface="Cooper Black" panose="0208090404030B020404" pitchFamily="18" charset="0"/>
              </a:rPr>
              <a:t>in </a:t>
            </a:r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Data Ecosystem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Cooper Black" panose="0208090404030B0204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08B87D-1F85-087C-55C8-04F7A61EA483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B2689C69-E9F3-69A6-6221-78913E24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04357C-0816-4D64-3E64-09B350003C91}"/>
              </a:ext>
            </a:extLst>
          </p:cNvPr>
          <p:cNvSpPr txBox="1"/>
          <p:nvPr/>
        </p:nvSpPr>
        <p:spPr>
          <a:xfrm>
            <a:off x="189010" y="1731769"/>
            <a:ext cx="5454145" cy="8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E4E4E"/>
                </a:solidFill>
              </a:rPr>
              <a:t>1️⃣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is Produced by Code 🏗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"Treat data like code" → Fix issues where data is created, not downstream.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data contracts to enforce quality at the 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9C5AA-29FF-B066-7BC7-9FBA1D9C9E17}"/>
              </a:ext>
            </a:extLst>
          </p:cNvPr>
          <p:cNvSpPr txBox="1"/>
          <p:nvPr/>
        </p:nvSpPr>
        <p:spPr>
          <a:xfrm>
            <a:off x="474187" y="2943531"/>
            <a:ext cx="6626135" cy="8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4E4E4E"/>
                </a:solidFill>
              </a:rPr>
              <a:t>2️⃣ </a:t>
            </a: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Lessons from DevOps &amp; </a:t>
            </a:r>
            <a:r>
              <a:rPr lang="en-IN" sz="1600" b="1" dirty="0" err="1">
                <a:solidFill>
                  <a:srgbClr val="4E4E4E"/>
                </a:solidFill>
                <a:latin typeface="Arial Rounded MT Bold" panose="020F0704030504030204" pitchFamily="34" charset="0"/>
              </a:rPr>
              <a:t>DevSecOps</a:t>
            </a: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🛠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Just like DevOps improved software quality, shift-left improves data quality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Embed data governance into development → Less cleanup later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A7CE0-EAAD-907F-FE6C-63618A46C594}"/>
              </a:ext>
            </a:extLst>
          </p:cNvPr>
          <p:cNvSpPr txBox="1"/>
          <p:nvPr/>
        </p:nvSpPr>
        <p:spPr>
          <a:xfrm>
            <a:off x="1006916" y="4111871"/>
            <a:ext cx="6191535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3️⃣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Decentralized Engineering Needs Decentralized Data 🌎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Federated teams = fragmented data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Old centralized data strategies don’t work anymore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quality should be a shared responsibility between engineering &amp; data teams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E954C-21E4-85EE-5610-F704B9A6BC16}"/>
              </a:ext>
            </a:extLst>
          </p:cNvPr>
          <p:cNvSpPr txBox="1"/>
          <p:nvPr/>
        </p:nvSpPr>
        <p:spPr>
          <a:xfrm>
            <a:off x="474186" y="5586841"/>
            <a:ext cx="5302565" cy="78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4️⃣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Proactive Data Governance = Less Cleanup 🛡️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Prevent bad data at the source instead of fixing it later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Move governance upstream → Apply rules early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58404-4E88-353D-B0C0-0A0391077551}"/>
              </a:ext>
            </a:extLst>
          </p:cNvPr>
          <p:cNvSpPr txBox="1"/>
          <p:nvPr/>
        </p:nvSpPr>
        <p:spPr>
          <a:xfrm>
            <a:off x="250542" y="6687306"/>
            <a:ext cx="5131828" cy="81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5️⃣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Shared Responsibility for Data Quality 🤝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teams &amp; engineers must collaborate to maintain high-quality data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reliability = Everyone’s job!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CFC82-76DE-F39E-A1CA-F08A622EF073}"/>
              </a:ext>
            </a:extLst>
          </p:cNvPr>
          <p:cNvSpPr txBox="1"/>
          <p:nvPr/>
        </p:nvSpPr>
        <p:spPr>
          <a:xfrm>
            <a:off x="474187" y="7628776"/>
            <a:ext cx="6450337" cy="78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📢 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Final Takeaway </a:t>
            </a:r>
          </a:p>
          <a:p>
            <a:pPr>
              <a:buNone/>
            </a:pP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Shift data quality LEFT! Treat data as a first-class citizen in development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Stop fixing bad data downstream, Build quality at the source</a:t>
            </a:r>
          </a:p>
        </p:txBody>
      </p:sp>
      <p:pic>
        <p:nvPicPr>
          <p:cNvPr id="24" name="Picture 2" descr="Python file icon">
            <a:extLst>
              <a:ext uri="{FF2B5EF4-FFF2-40B4-BE49-F238E27FC236}">
                <a16:creationId xmlns:a16="http://schemas.microsoft.com/office/drawing/2014/main" id="{DF5AB91E-1C57-3890-3A75-1913E45F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77" y="1798936"/>
            <a:ext cx="341475" cy="3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ata icon">
            <a:extLst>
              <a:ext uri="{FF2B5EF4-FFF2-40B4-BE49-F238E27FC236}">
                <a16:creationId xmlns:a16="http://schemas.microsoft.com/office/drawing/2014/main" id="{79ABDC92-3604-5B15-5BDD-2917C7815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910" y="1631260"/>
            <a:ext cx="667572" cy="66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Management icon">
            <a:extLst>
              <a:ext uri="{FF2B5EF4-FFF2-40B4-BE49-F238E27FC236}">
                <a16:creationId xmlns:a16="http://schemas.microsoft.com/office/drawing/2014/main" id="{2BB2A2F6-FD92-E2A9-9070-10BDF7F9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931" y="2585228"/>
            <a:ext cx="716606" cy="71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Sea icon">
            <a:extLst>
              <a:ext uri="{FF2B5EF4-FFF2-40B4-BE49-F238E27FC236}">
                <a16:creationId xmlns:a16="http://schemas.microsoft.com/office/drawing/2014/main" id="{DF16E1F9-293C-D372-9EFE-E3A75D68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2" y="4171396"/>
            <a:ext cx="816641" cy="8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Security policy icon">
            <a:extLst>
              <a:ext uri="{FF2B5EF4-FFF2-40B4-BE49-F238E27FC236}">
                <a16:creationId xmlns:a16="http://schemas.microsoft.com/office/drawing/2014/main" id="{7ED31145-381E-18D4-0234-2BAC1837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371" y="5612234"/>
            <a:ext cx="788676" cy="7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am icon">
            <a:extLst>
              <a:ext uri="{FF2B5EF4-FFF2-40B4-BE49-F238E27FC236}">
                <a16:creationId xmlns:a16="http://schemas.microsoft.com/office/drawing/2014/main" id="{1FE78563-377E-67C9-EC17-BA2F2F78F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232" y="6755181"/>
            <a:ext cx="788678" cy="78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93FC09-79A0-B92E-4655-F41B2E97F329}"/>
              </a:ext>
            </a:extLst>
          </p:cNvPr>
          <p:cNvCxnSpPr>
            <a:cxnSpLocks/>
          </p:cNvCxnSpPr>
          <p:nvPr/>
        </p:nvCxnSpPr>
        <p:spPr>
          <a:xfrm flipV="1">
            <a:off x="5802878" y="1965046"/>
            <a:ext cx="429158" cy="4628"/>
          </a:xfrm>
          <a:prstGeom prst="straightConnector1">
            <a:avLst/>
          </a:prstGeom>
          <a:ln>
            <a:solidFill>
              <a:srgbClr val="4E4E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572070C-A844-A925-08A1-82176F000684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536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F5FDA-6FDB-B0D9-E03A-DEFB8E9E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33A91B-4788-B74C-AACE-1B02905FD7BD}"/>
              </a:ext>
            </a:extLst>
          </p:cNvPr>
          <p:cNvSpPr txBox="1"/>
          <p:nvPr/>
        </p:nvSpPr>
        <p:spPr>
          <a:xfrm>
            <a:off x="405762" y="370497"/>
            <a:ext cx="61869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4E4E4E"/>
                </a:solidFill>
              </a:rPr>
              <a:t>🟢 </a:t>
            </a:r>
            <a:r>
              <a:rPr lang="en-US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Before Machine Learning (Ask </a:t>
            </a:r>
            <a:r>
              <a:rPr lang="en-US" sz="14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Do we even need ML</a:t>
            </a:r>
            <a:r>
              <a:rPr lang="en-US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?)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Don’t default to ML – Simple heuristics might work!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Quantify the problem – How bad is it? How much impact does solving it have?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 metrics early – You can’t improve what you don’t measure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33EA71-1D43-BD52-E7C5-0457BE2C735C}"/>
              </a:ext>
            </a:extLst>
          </p:cNvPr>
          <p:cNvSpPr/>
          <p:nvPr/>
        </p:nvSpPr>
        <p:spPr>
          <a:xfrm>
            <a:off x="159314" y="3565210"/>
            <a:ext cx="6880697" cy="944469"/>
          </a:xfrm>
          <a:custGeom>
            <a:avLst/>
            <a:gdLst>
              <a:gd name="connsiteX0" fmla="*/ 0 w 6880697"/>
              <a:gd name="connsiteY0" fmla="*/ 157415 h 944469"/>
              <a:gd name="connsiteX1" fmla="*/ 157415 w 6880697"/>
              <a:gd name="connsiteY1" fmla="*/ 0 h 944469"/>
              <a:gd name="connsiteX2" fmla="*/ 885629 w 6880697"/>
              <a:gd name="connsiteY2" fmla="*/ 0 h 944469"/>
              <a:gd name="connsiteX3" fmla="*/ 1548185 w 6880697"/>
              <a:gd name="connsiteY3" fmla="*/ 0 h 944469"/>
              <a:gd name="connsiteX4" fmla="*/ 2079423 w 6880697"/>
              <a:gd name="connsiteY4" fmla="*/ 0 h 944469"/>
              <a:gd name="connsiteX5" fmla="*/ 2545003 w 6880697"/>
              <a:gd name="connsiteY5" fmla="*/ 0 h 944469"/>
              <a:gd name="connsiteX6" fmla="*/ 3207559 w 6880697"/>
              <a:gd name="connsiteY6" fmla="*/ 0 h 944469"/>
              <a:gd name="connsiteX7" fmla="*/ 3804456 w 6880697"/>
              <a:gd name="connsiteY7" fmla="*/ 0 h 944469"/>
              <a:gd name="connsiteX8" fmla="*/ 4532670 w 6880697"/>
              <a:gd name="connsiteY8" fmla="*/ 0 h 944469"/>
              <a:gd name="connsiteX9" fmla="*/ 5195226 w 6880697"/>
              <a:gd name="connsiteY9" fmla="*/ 0 h 944469"/>
              <a:gd name="connsiteX10" fmla="*/ 5660805 w 6880697"/>
              <a:gd name="connsiteY10" fmla="*/ 0 h 944469"/>
              <a:gd name="connsiteX11" fmla="*/ 6723282 w 6880697"/>
              <a:gd name="connsiteY11" fmla="*/ 0 h 944469"/>
              <a:gd name="connsiteX12" fmla="*/ 6880697 w 6880697"/>
              <a:gd name="connsiteY12" fmla="*/ 157415 h 944469"/>
              <a:gd name="connsiteX13" fmla="*/ 6880697 w 6880697"/>
              <a:gd name="connsiteY13" fmla="*/ 459642 h 944469"/>
              <a:gd name="connsiteX14" fmla="*/ 6880697 w 6880697"/>
              <a:gd name="connsiteY14" fmla="*/ 787054 h 944469"/>
              <a:gd name="connsiteX15" fmla="*/ 6723282 w 6880697"/>
              <a:gd name="connsiteY15" fmla="*/ 944469 h 944469"/>
              <a:gd name="connsiteX16" fmla="*/ 6060726 w 6880697"/>
              <a:gd name="connsiteY16" fmla="*/ 944469 h 944469"/>
              <a:gd name="connsiteX17" fmla="*/ 5595147 w 6880697"/>
              <a:gd name="connsiteY17" fmla="*/ 944469 h 944469"/>
              <a:gd name="connsiteX18" fmla="*/ 4932591 w 6880697"/>
              <a:gd name="connsiteY18" fmla="*/ 944469 h 944469"/>
              <a:gd name="connsiteX19" fmla="*/ 4467011 w 6880697"/>
              <a:gd name="connsiteY19" fmla="*/ 944469 h 944469"/>
              <a:gd name="connsiteX20" fmla="*/ 3935773 w 6880697"/>
              <a:gd name="connsiteY20" fmla="*/ 944469 h 944469"/>
              <a:gd name="connsiteX21" fmla="*/ 3470193 w 6880697"/>
              <a:gd name="connsiteY21" fmla="*/ 944469 h 944469"/>
              <a:gd name="connsiteX22" fmla="*/ 2873296 w 6880697"/>
              <a:gd name="connsiteY22" fmla="*/ 944469 h 944469"/>
              <a:gd name="connsiteX23" fmla="*/ 2473375 w 6880697"/>
              <a:gd name="connsiteY23" fmla="*/ 944469 h 944469"/>
              <a:gd name="connsiteX24" fmla="*/ 1876478 w 6880697"/>
              <a:gd name="connsiteY24" fmla="*/ 944469 h 944469"/>
              <a:gd name="connsiteX25" fmla="*/ 1476557 w 6880697"/>
              <a:gd name="connsiteY25" fmla="*/ 944469 h 944469"/>
              <a:gd name="connsiteX26" fmla="*/ 748343 w 6880697"/>
              <a:gd name="connsiteY26" fmla="*/ 944469 h 944469"/>
              <a:gd name="connsiteX27" fmla="*/ 157415 w 6880697"/>
              <a:gd name="connsiteY27" fmla="*/ 944469 h 944469"/>
              <a:gd name="connsiteX28" fmla="*/ 0 w 6880697"/>
              <a:gd name="connsiteY28" fmla="*/ 787054 h 944469"/>
              <a:gd name="connsiteX29" fmla="*/ 0 w 6880697"/>
              <a:gd name="connsiteY29" fmla="*/ 465938 h 944469"/>
              <a:gd name="connsiteX30" fmla="*/ 0 w 6880697"/>
              <a:gd name="connsiteY30" fmla="*/ 157415 h 94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80697" h="944469" extrusionOk="0">
                <a:moveTo>
                  <a:pt x="0" y="157415"/>
                </a:moveTo>
                <a:cubicBezTo>
                  <a:pt x="-6633" y="62668"/>
                  <a:pt x="46356" y="-8862"/>
                  <a:pt x="157415" y="0"/>
                </a:cubicBezTo>
                <a:cubicBezTo>
                  <a:pt x="511275" y="-50109"/>
                  <a:pt x="685005" y="14246"/>
                  <a:pt x="885629" y="0"/>
                </a:cubicBezTo>
                <a:cubicBezTo>
                  <a:pt x="1086253" y="-14246"/>
                  <a:pt x="1329818" y="16410"/>
                  <a:pt x="1548185" y="0"/>
                </a:cubicBezTo>
                <a:cubicBezTo>
                  <a:pt x="1766552" y="-16410"/>
                  <a:pt x="1838228" y="13441"/>
                  <a:pt x="2079423" y="0"/>
                </a:cubicBezTo>
                <a:cubicBezTo>
                  <a:pt x="2320618" y="-13441"/>
                  <a:pt x="2327448" y="491"/>
                  <a:pt x="2545003" y="0"/>
                </a:cubicBezTo>
                <a:cubicBezTo>
                  <a:pt x="2762558" y="-491"/>
                  <a:pt x="3047756" y="11222"/>
                  <a:pt x="3207559" y="0"/>
                </a:cubicBezTo>
                <a:cubicBezTo>
                  <a:pt x="3367362" y="-11222"/>
                  <a:pt x="3609391" y="30676"/>
                  <a:pt x="3804456" y="0"/>
                </a:cubicBezTo>
                <a:cubicBezTo>
                  <a:pt x="3999521" y="-30676"/>
                  <a:pt x="4292748" y="9943"/>
                  <a:pt x="4532670" y="0"/>
                </a:cubicBezTo>
                <a:cubicBezTo>
                  <a:pt x="4772592" y="-9943"/>
                  <a:pt x="4996444" y="77965"/>
                  <a:pt x="5195226" y="0"/>
                </a:cubicBezTo>
                <a:cubicBezTo>
                  <a:pt x="5394008" y="-77965"/>
                  <a:pt x="5499890" y="29183"/>
                  <a:pt x="5660805" y="0"/>
                </a:cubicBezTo>
                <a:cubicBezTo>
                  <a:pt x="5821720" y="-29183"/>
                  <a:pt x="6297378" y="74466"/>
                  <a:pt x="6723282" y="0"/>
                </a:cubicBezTo>
                <a:cubicBezTo>
                  <a:pt x="6817176" y="-333"/>
                  <a:pt x="6884250" y="51349"/>
                  <a:pt x="6880697" y="157415"/>
                </a:cubicBezTo>
                <a:cubicBezTo>
                  <a:pt x="6914025" y="290276"/>
                  <a:pt x="6854025" y="365820"/>
                  <a:pt x="6880697" y="459642"/>
                </a:cubicBezTo>
                <a:cubicBezTo>
                  <a:pt x="6907369" y="553464"/>
                  <a:pt x="6853974" y="647531"/>
                  <a:pt x="6880697" y="787054"/>
                </a:cubicBezTo>
                <a:cubicBezTo>
                  <a:pt x="6870561" y="891498"/>
                  <a:pt x="6788327" y="931665"/>
                  <a:pt x="6723282" y="944469"/>
                </a:cubicBezTo>
                <a:cubicBezTo>
                  <a:pt x="6489197" y="952498"/>
                  <a:pt x="6282025" y="931802"/>
                  <a:pt x="6060726" y="944469"/>
                </a:cubicBezTo>
                <a:cubicBezTo>
                  <a:pt x="5839427" y="957136"/>
                  <a:pt x="5773132" y="903206"/>
                  <a:pt x="5595147" y="944469"/>
                </a:cubicBezTo>
                <a:cubicBezTo>
                  <a:pt x="5417162" y="985732"/>
                  <a:pt x="5252355" y="882724"/>
                  <a:pt x="4932591" y="944469"/>
                </a:cubicBezTo>
                <a:cubicBezTo>
                  <a:pt x="4612827" y="1006214"/>
                  <a:pt x="4633735" y="921554"/>
                  <a:pt x="4467011" y="944469"/>
                </a:cubicBezTo>
                <a:cubicBezTo>
                  <a:pt x="4300287" y="967384"/>
                  <a:pt x="4131650" y="939399"/>
                  <a:pt x="3935773" y="944469"/>
                </a:cubicBezTo>
                <a:cubicBezTo>
                  <a:pt x="3739896" y="949539"/>
                  <a:pt x="3611874" y="921193"/>
                  <a:pt x="3470193" y="944469"/>
                </a:cubicBezTo>
                <a:cubicBezTo>
                  <a:pt x="3328512" y="967745"/>
                  <a:pt x="3000987" y="930249"/>
                  <a:pt x="2873296" y="944469"/>
                </a:cubicBezTo>
                <a:cubicBezTo>
                  <a:pt x="2745605" y="958689"/>
                  <a:pt x="2671104" y="911037"/>
                  <a:pt x="2473375" y="944469"/>
                </a:cubicBezTo>
                <a:cubicBezTo>
                  <a:pt x="2275646" y="977901"/>
                  <a:pt x="2106495" y="904688"/>
                  <a:pt x="1876478" y="944469"/>
                </a:cubicBezTo>
                <a:cubicBezTo>
                  <a:pt x="1646461" y="984250"/>
                  <a:pt x="1613975" y="936307"/>
                  <a:pt x="1476557" y="944469"/>
                </a:cubicBezTo>
                <a:cubicBezTo>
                  <a:pt x="1339139" y="952631"/>
                  <a:pt x="1004352" y="875734"/>
                  <a:pt x="748343" y="944469"/>
                </a:cubicBezTo>
                <a:cubicBezTo>
                  <a:pt x="492334" y="1013204"/>
                  <a:pt x="368082" y="940732"/>
                  <a:pt x="157415" y="944469"/>
                </a:cubicBezTo>
                <a:cubicBezTo>
                  <a:pt x="49109" y="946337"/>
                  <a:pt x="-19047" y="874645"/>
                  <a:pt x="0" y="787054"/>
                </a:cubicBezTo>
                <a:cubicBezTo>
                  <a:pt x="-4782" y="709054"/>
                  <a:pt x="13230" y="582141"/>
                  <a:pt x="0" y="465938"/>
                </a:cubicBezTo>
                <a:cubicBezTo>
                  <a:pt x="-13230" y="349735"/>
                  <a:pt x="35383" y="257247"/>
                  <a:pt x="0" y="157415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BB8E0-98C6-E147-1377-81316A11A68E}"/>
              </a:ext>
            </a:extLst>
          </p:cNvPr>
          <p:cNvSpPr txBox="1"/>
          <p:nvPr/>
        </p:nvSpPr>
        <p:spPr>
          <a:xfrm>
            <a:off x="177129" y="3505925"/>
            <a:ext cx="6898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  <a:ea typeface="Segoe UI Black" panose="020B0A02040204020203" pitchFamily="34" charset="0"/>
              </a:rPr>
              <a:t>Rules of</a:t>
            </a:r>
            <a:r>
              <a:rPr lang="en-IN" sz="3200" dirty="0">
                <a:solidFill>
                  <a:srgbClr val="4E4E4E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ML </a:t>
            </a:r>
            <a:r>
              <a:rPr lang="en-IN" sz="44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67835-25AD-9A50-7367-32CDE7ADB1D7}"/>
              </a:ext>
            </a:extLst>
          </p:cNvPr>
          <p:cNvSpPr txBox="1"/>
          <p:nvPr/>
        </p:nvSpPr>
        <p:spPr>
          <a:xfrm>
            <a:off x="3154708" y="417345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0" name="Picture 20" descr="Black LinkedIn Icon">
            <a:extLst>
              <a:ext uri="{FF2B5EF4-FFF2-40B4-BE49-F238E27FC236}">
                <a16:creationId xmlns:a16="http://schemas.microsoft.com/office/drawing/2014/main" id="{0E6208C4-8541-E06E-E4FF-7CDBDA66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29" y="417831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DDA91C-2B05-F40F-D329-FDB719747861}"/>
              </a:ext>
            </a:extLst>
          </p:cNvPr>
          <p:cNvSpPr txBox="1"/>
          <p:nvPr/>
        </p:nvSpPr>
        <p:spPr>
          <a:xfrm>
            <a:off x="2154583" y="1390363"/>
            <a:ext cx="474105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🚀 Your First Model (Keep it simple!)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Rapid iteration &gt; perfection – Start small, improve later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a simple &amp; observable objective – Don’t overcomplicate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Validate data BEFORE training – Garbage in = garbage out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Make debugging easy – Use interpretable models first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15B179-E117-13BE-147C-9AEBB0349ACE}"/>
              </a:ext>
            </a:extLst>
          </p:cNvPr>
          <p:cNvSpPr txBox="1"/>
          <p:nvPr/>
        </p:nvSpPr>
        <p:spPr>
          <a:xfrm>
            <a:off x="333937" y="2594892"/>
            <a:ext cx="513138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⚙️ Your First Pipeline (ML isn’t just about the model!)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 pipeline integrity – Data errors break everything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 infra separately from ML – Avoid hidden dependencies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Plan for model freshness – Data drifts, so monitor constantly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6A39FF-94CE-37E4-8DD9-686B0C50D96A}"/>
              </a:ext>
            </a:extLst>
          </p:cNvPr>
          <p:cNvSpPr txBox="1"/>
          <p:nvPr/>
        </p:nvSpPr>
        <p:spPr>
          <a:xfrm>
            <a:off x="2015132" y="4556133"/>
            <a:ext cx="5131381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🛠️ Feature Engineering (</a:t>
            </a:r>
            <a:r>
              <a:rPr lang="en-IN" sz="14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Features &gt; Algorithms</a:t>
            </a: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!)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Keep features clean &amp; documented – Future-you will thank you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observed features over derived ones – Simplicity wins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Prefer sparse features for big data – Avoid overfitting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Remove unused features fast – Clutter slows everything down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E7499-56B3-E029-1B9F-203E74808548}"/>
              </a:ext>
            </a:extLst>
          </p:cNvPr>
          <p:cNvSpPr txBox="1"/>
          <p:nvPr/>
        </p:nvSpPr>
        <p:spPr>
          <a:xfrm>
            <a:off x="309872" y="5687115"/>
            <a:ext cx="633057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🔬 Internal Testing &amp; Model Evaluation (Measure everything!)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Benchmark against existing models – Don’t deploy blindly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Downstream performance &gt; model accuracy – Real-world impact matters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Assess long-term learning, not just short-term gains – ML isn’t a one-time 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4498D5-E5BD-7D7B-6B32-D4BE7E55102A}"/>
              </a:ext>
            </a:extLst>
          </p:cNvPr>
          <p:cNvSpPr txBox="1"/>
          <p:nvPr/>
        </p:nvSpPr>
        <p:spPr>
          <a:xfrm>
            <a:off x="1908959" y="6573444"/>
            <a:ext cx="518418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⚠️ Production &amp; </a:t>
            </a:r>
            <a:r>
              <a:rPr lang="en-IN" sz="14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Drift Handling </a:t>
            </a:r>
            <a:r>
              <a:rPr lang="en-IN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(Keep models fresh!)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Log everything – Debugging future failures needs past data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Avoid complex ensembles – Hard to debug, expensive to maintain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Get better data &gt; over-engineering features – Quality &gt; quantity</a:t>
            </a:r>
          </a:p>
          <a:p>
            <a:pPr marL="171477" indent="-171477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 launch = More than just model optimization – Business factors matter too!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5BBD4-06F2-80A9-9D5C-01900AC15033}"/>
              </a:ext>
            </a:extLst>
          </p:cNvPr>
          <p:cNvSpPr txBox="1"/>
          <p:nvPr/>
        </p:nvSpPr>
        <p:spPr>
          <a:xfrm>
            <a:off x="567952" y="7806976"/>
            <a:ext cx="434201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🧩 The Basic ML Engineering Approach: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Start with a simple objective &amp; metrics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Add common-sense features without complexity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🔹 Ensure a solid end-to-end pipeline</a:t>
            </a:r>
          </a:p>
        </p:txBody>
      </p:sp>
      <p:pic>
        <p:nvPicPr>
          <p:cNvPr id="2050" name="Picture 2" descr="Predictive icon">
            <a:extLst>
              <a:ext uri="{FF2B5EF4-FFF2-40B4-BE49-F238E27FC236}">
                <a16:creationId xmlns:a16="http://schemas.microsoft.com/office/drawing/2014/main" id="{19746060-3DC2-629B-86A7-8196BC4C6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8" y="1408701"/>
            <a:ext cx="1028594" cy="10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Water pipe icon">
            <a:extLst>
              <a:ext uri="{FF2B5EF4-FFF2-40B4-BE49-F238E27FC236}">
                <a16:creationId xmlns:a16="http://schemas.microsoft.com/office/drawing/2014/main" id="{B37B71DB-8C53-0867-6819-2EC543A0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77" y="2532983"/>
            <a:ext cx="946145" cy="94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eb maintenance icon">
            <a:extLst>
              <a:ext uri="{FF2B5EF4-FFF2-40B4-BE49-F238E27FC236}">
                <a16:creationId xmlns:a16="http://schemas.microsoft.com/office/drawing/2014/main" id="{A9DFEBED-E943-AFF7-2475-28DD5912E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6" y="4674583"/>
            <a:ext cx="878081" cy="87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tificial intelligence icon">
            <a:extLst>
              <a:ext uri="{FF2B5EF4-FFF2-40B4-BE49-F238E27FC236}">
                <a16:creationId xmlns:a16="http://schemas.microsoft.com/office/drawing/2014/main" id="{2407B28F-D3DF-7304-C529-730FAAD7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002" y="7841590"/>
            <a:ext cx="878081" cy="87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duction icon">
            <a:extLst>
              <a:ext uri="{FF2B5EF4-FFF2-40B4-BE49-F238E27FC236}">
                <a16:creationId xmlns:a16="http://schemas.microsoft.com/office/drawing/2014/main" id="{34B788A2-1B39-04C5-127B-2452F4786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5" y="6727892"/>
            <a:ext cx="878081" cy="87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DAD7843D-97E0-AE6F-2800-5D38CD29C08D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782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5046C-B5BF-7EF0-0018-2590E6DDF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68CEA-FCB1-2086-AECC-D57BDB4306D2}"/>
              </a:ext>
            </a:extLst>
          </p:cNvPr>
          <p:cNvSpPr/>
          <p:nvPr/>
        </p:nvSpPr>
        <p:spPr>
          <a:xfrm>
            <a:off x="144388" y="3957583"/>
            <a:ext cx="6880697" cy="1380790"/>
          </a:xfrm>
          <a:custGeom>
            <a:avLst/>
            <a:gdLst>
              <a:gd name="connsiteX0" fmla="*/ 0 w 6880697"/>
              <a:gd name="connsiteY0" fmla="*/ 230136 h 1380790"/>
              <a:gd name="connsiteX1" fmla="*/ 230136 w 6880697"/>
              <a:gd name="connsiteY1" fmla="*/ 0 h 1380790"/>
              <a:gd name="connsiteX2" fmla="*/ 942220 w 6880697"/>
              <a:gd name="connsiteY2" fmla="*/ 0 h 1380790"/>
              <a:gd name="connsiteX3" fmla="*/ 1590099 w 6880697"/>
              <a:gd name="connsiteY3" fmla="*/ 0 h 1380790"/>
              <a:gd name="connsiteX4" fmla="*/ 2109570 w 6880697"/>
              <a:gd name="connsiteY4" fmla="*/ 0 h 1380790"/>
              <a:gd name="connsiteX5" fmla="*/ 2564836 w 6880697"/>
              <a:gd name="connsiteY5" fmla="*/ 0 h 1380790"/>
              <a:gd name="connsiteX6" fmla="*/ 3212715 w 6880697"/>
              <a:gd name="connsiteY6" fmla="*/ 0 h 1380790"/>
              <a:gd name="connsiteX7" fmla="*/ 3796390 w 6880697"/>
              <a:gd name="connsiteY7" fmla="*/ 0 h 1380790"/>
              <a:gd name="connsiteX8" fmla="*/ 4508474 w 6880697"/>
              <a:gd name="connsiteY8" fmla="*/ 0 h 1380790"/>
              <a:gd name="connsiteX9" fmla="*/ 5156353 w 6880697"/>
              <a:gd name="connsiteY9" fmla="*/ 0 h 1380790"/>
              <a:gd name="connsiteX10" fmla="*/ 5611620 w 6880697"/>
              <a:gd name="connsiteY10" fmla="*/ 0 h 1380790"/>
              <a:gd name="connsiteX11" fmla="*/ 6650561 w 6880697"/>
              <a:gd name="connsiteY11" fmla="*/ 0 h 1380790"/>
              <a:gd name="connsiteX12" fmla="*/ 6880697 w 6880697"/>
              <a:gd name="connsiteY12" fmla="*/ 230136 h 1380790"/>
              <a:gd name="connsiteX13" fmla="*/ 6880697 w 6880697"/>
              <a:gd name="connsiteY13" fmla="*/ 671985 h 1380790"/>
              <a:gd name="connsiteX14" fmla="*/ 6880697 w 6880697"/>
              <a:gd name="connsiteY14" fmla="*/ 1150654 h 1380790"/>
              <a:gd name="connsiteX15" fmla="*/ 6650561 w 6880697"/>
              <a:gd name="connsiteY15" fmla="*/ 1380790 h 1380790"/>
              <a:gd name="connsiteX16" fmla="*/ 6002682 w 6880697"/>
              <a:gd name="connsiteY16" fmla="*/ 1380790 h 1380790"/>
              <a:gd name="connsiteX17" fmla="*/ 5547415 w 6880697"/>
              <a:gd name="connsiteY17" fmla="*/ 1380790 h 1380790"/>
              <a:gd name="connsiteX18" fmla="*/ 4899536 w 6880697"/>
              <a:gd name="connsiteY18" fmla="*/ 1380790 h 1380790"/>
              <a:gd name="connsiteX19" fmla="*/ 4444270 w 6880697"/>
              <a:gd name="connsiteY19" fmla="*/ 1380790 h 1380790"/>
              <a:gd name="connsiteX20" fmla="*/ 3924799 w 6880697"/>
              <a:gd name="connsiteY20" fmla="*/ 1380790 h 1380790"/>
              <a:gd name="connsiteX21" fmla="*/ 3469532 w 6880697"/>
              <a:gd name="connsiteY21" fmla="*/ 1380790 h 1380790"/>
              <a:gd name="connsiteX22" fmla="*/ 2885857 w 6880697"/>
              <a:gd name="connsiteY22" fmla="*/ 1380790 h 1380790"/>
              <a:gd name="connsiteX23" fmla="*/ 2494795 w 6880697"/>
              <a:gd name="connsiteY23" fmla="*/ 1380790 h 1380790"/>
              <a:gd name="connsiteX24" fmla="*/ 1911120 w 6880697"/>
              <a:gd name="connsiteY24" fmla="*/ 1380790 h 1380790"/>
              <a:gd name="connsiteX25" fmla="*/ 1520058 w 6880697"/>
              <a:gd name="connsiteY25" fmla="*/ 1380790 h 1380790"/>
              <a:gd name="connsiteX26" fmla="*/ 807974 w 6880697"/>
              <a:gd name="connsiteY26" fmla="*/ 1380790 h 1380790"/>
              <a:gd name="connsiteX27" fmla="*/ 230136 w 6880697"/>
              <a:gd name="connsiteY27" fmla="*/ 1380790 h 1380790"/>
              <a:gd name="connsiteX28" fmla="*/ 0 w 6880697"/>
              <a:gd name="connsiteY28" fmla="*/ 1150654 h 1380790"/>
              <a:gd name="connsiteX29" fmla="*/ 0 w 6880697"/>
              <a:gd name="connsiteY29" fmla="*/ 681190 h 1380790"/>
              <a:gd name="connsiteX30" fmla="*/ 0 w 6880697"/>
              <a:gd name="connsiteY30" fmla="*/ 230136 h 138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80697" h="1380790" extrusionOk="0">
                <a:moveTo>
                  <a:pt x="0" y="230136"/>
                </a:moveTo>
                <a:cubicBezTo>
                  <a:pt x="-18198" y="81613"/>
                  <a:pt x="78336" y="-9075"/>
                  <a:pt x="230136" y="0"/>
                </a:cubicBezTo>
                <a:cubicBezTo>
                  <a:pt x="462732" y="-21388"/>
                  <a:pt x="781151" y="20826"/>
                  <a:pt x="942220" y="0"/>
                </a:cubicBezTo>
                <a:cubicBezTo>
                  <a:pt x="1103289" y="-20826"/>
                  <a:pt x="1277466" y="29456"/>
                  <a:pt x="1590099" y="0"/>
                </a:cubicBezTo>
                <a:cubicBezTo>
                  <a:pt x="1902732" y="-29456"/>
                  <a:pt x="1883040" y="33021"/>
                  <a:pt x="2109570" y="0"/>
                </a:cubicBezTo>
                <a:cubicBezTo>
                  <a:pt x="2336100" y="-33021"/>
                  <a:pt x="2472198" y="2951"/>
                  <a:pt x="2564836" y="0"/>
                </a:cubicBezTo>
                <a:cubicBezTo>
                  <a:pt x="2657474" y="-2951"/>
                  <a:pt x="2922099" y="65614"/>
                  <a:pt x="3212715" y="0"/>
                </a:cubicBezTo>
                <a:cubicBezTo>
                  <a:pt x="3503331" y="-65614"/>
                  <a:pt x="3614896" y="62456"/>
                  <a:pt x="3796390" y="0"/>
                </a:cubicBezTo>
                <a:cubicBezTo>
                  <a:pt x="3977885" y="-62456"/>
                  <a:pt x="4202985" y="11841"/>
                  <a:pt x="4508474" y="0"/>
                </a:cubicBezTo>
                <a:cubicBezTo>
                  <a:pt x="4813963" y="-11841"/>
                  <a:pt x="5020405" y="3712"/>
                  <a:pt x="5156353" y="0"/>
                </a:cubicBezTo>
                <a:cubicBezTo>
                  <a:pt x="5292301" y="-3712"/>
                  <a:pt x="5478370" y="33336"/>
                  <a:pt x="5611620" y="0"/>
                </a:cubicBezTo>
                <a:cubicBezTo>
                  <a:pt x="5744870" y="-33336"/>
                  <a:pt x="6186012" y="38190"/>
                  <a:pt x="6650561" y="0"/>
                </a:cubicBezTo>
                <a:cubicBezTo>
                  <a:pt x="6791899" y="-681"/>
                  <a:pt x="6885065" y="79514"/>
                  <a:pt x="6880697" y="230136"/>
                </a:cubicBezTo>
                <a:cubicBezTo>
                  <a:pt x="6887030" y="377147"/>
                  <a:pt x="6872970" y="516675"/>
                  <a:pt x="6880697" y="671985"/>
                </a:cubicBezTo>
                <a:cubicBezTo>
                  <a:pt x="6888424" y="827295"/>
                  <a:pt x="6868760" y="956418"/>
                  <a:pt x="6880697" y="1150654"/>
                </a:cubicBezTo>
                <a:cubicBezTo>
                  <a:pt x="6870828" y="1294800"/>
                  <a:pt x="6764760" y="1373245"/>
                  <a:pt x="6650561" y="1380790"/>
                </a:cubicBezTo>
                <a:cubicBezTo>
                  <a:pt x="6373793" y="1437952"/>
                  <a:pt x="6301413" y="1334402"/>
                  <a:pt x="6002682" y="1380790"/>
                </a:cubicBezTo>
                <a:cubicBezTo>
                  <a:pt x="5703951" y="1427178"/>
                  <a:pt x="5767982" y="1358786"/>
                  <a:pt x="5547415" y="1380790"/>
                </a:cubicBezTo>
                <a:cubicBezTo>
                  <a:pt x="5326848" y="1402794"/>
                  <a:pt x="5109787" y="1308097"/>
                  <a:pt x="4899536" y="1380790"/>
                </a:cubicBezTo>
                <a:cubicBezTo>
                  <a:pt x="4689285" y="1453483"/>
                  <a:pt x="4541238" y="1339638"/>
                  <a:pt x="4444270" y="1380790"/>
                </a:cubicBezTo>
                <a:cubicBezTo>
                  <a:pt x="4347302" y="1421942"/>
                  <a:pt x="4125977" y="1369130"/>
                  <a:pt x="3924799" y="1380790"/>
                </a:cubicBezTo>
                <a:cubicBezTo>
                  <a:pt x="3723621" y="1392450"/>
                  <a:pt x="3681439" y="1346737"/>
                  <a:pt x="3469532" y="1380790"/>
                </a:cubicBezTo>
                <a:cubicBezTo>
                  <a:pt x="3257625" y="1414843"/>
                  <a:pt x="3140863" y="1319367"/>
                  <a:pt x="2885857" y="1380790"/>
                </a:cubicBezTo>
                <a:cubicBezTo>
                  <a:pt x="2630852" y="1442213"/>
                  <a:pt x="2616414" y="1371545"/>
                  <a:pt x="2494795" y="1380790"/>
                </a:cubicBezTo>
                <a:cubicBezTo>
                  <a:pt x="2373176" y="1390035"/>
                  <a:pt x="2064083" y="1311302"/>
                  <a:pt x="1911120" y="1380790"/>
                </a:cubicBezTo>
                <a:cubicBezTo>
                  <a:pt x="1758158" y="1450278"/>
                  <a:pt x="1698954" y="1344159"/>
                  <a:pt x="1520058" y="1380790"/>
                </a:cubicBezTo>
                <a:cubicBezTo>
                  <a:pt x="1341162" y="1417421"/>
                  <a:pt x="995683" y="1354273"/>
                  <a:pt x="807974" y="1380790"/>
                </a:cubicBezTo>
                <a:cubicBezTo>
                  <a:pt x="620265" y="1407307"/>
                  <a:pt x="483075" y="1325088"/>
                  <a:pt x="230136" y="1380790"/>
                </a:cubicBezTo>
                <a:cubicBezTo>
                  <a:pt x="73408" y="1383381"/>
                  <a:pt x="-12204" y="1278173"/>
                  <a:pt x="0" y="1150654"/>
                </a:cubicBezTo>
                <a:cubicBezTo>
                  <a:pt x="-27909" y="993920"/>
                  <a:pt x="5362" y="796440"/>
                  <a:pt x="0" y="681190"/>
                </a:cubicBezTo>
                <a:cubicBezTo>
                  <a:pt x="-5362" y="565940"/>
                  <a:pt x="37479" y="351541"/>
                  <a:pt x="0" y="230136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811E9-5E32-F4B5-BE86-CC83DFF9B96D}"/>
              </a:ext>
            </a:extLst>
          </p:cNvPr>
          <p:cNvSpPr txBox="1"/>
          <p:nvPr/>
        </p:nvSpPr>
        <p:spPr>
          <a:xfrm>
            <a:off x="157447" y="3925753"/>
            <a:ext cx="6898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E4E4E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Breaking into </a:t>
            </a:r>
          </a:p>
          <a:p>
            <a:pPr algn="ctr"/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40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Engineering</a:t>
            </a:r>
            <a:r>
              <a:rPr lang="en-IN" sz="40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</a:p>
          <a:p>
            <a:pPr algn="r"/>
            <a:r>
              <a:rPr lang="en-IN" sz="2400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  <a:ea typeface="Segoe UI Black" panose="020B0A02040204020203" pitchFamily="34" charset="0"/>
              </a:rPr>
              <a:t>for FREE!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1B5E74-FE10-B2EE-D8CC-4B4724B481A7}"/>
              </a:ext>
            </a:extLst>
          </p:cNvPr>
          <p:cNvSpPr txBox="1"/>
          <p:nvPr/>
        </p:nvSpPr>
        <p:spPr>
          <a:xfrm>
            <a:off x="5785665" y="4159024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75C66AB3-F0CD-BFD8-259A-E02A38CF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86" y="4163878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CE027-8637-B53D-E9B2-43582601D208}"/>
              </a:ext>
            </a:extLst>
          </p:cNvPr>
          <p:cNvSpPr txBox="1"/>
          <p:nvPr/>
        </p:nvSpPr>
        <p:spPr>
          <a:xfrm>
            <a:off x="2425635" y="266342"/>
            <a:ext cx="4611476" cy="109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1️⃣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Pick a Data Source</a:t>
            </a:r>
          </a:p>
          <a:p>
            <a:r>
              <a:rPr lang="en-US" dirty="0"/>
              <a:t>🎯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Find a REST API you like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(Stocks, Sports, Pokémon, </a:t>
            </a:r>
            <a:r>
              <a:rPr lang="en-US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etc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)</a:t>
            </a:r>
            <a:br>
              <a:rPr lang="en-US" dirty="0"/>
            </a:br>
            <a:r>
              <a:rPr lang="en-US" dirty="0"/>
              <a:t>📥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will be your raw data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0DA6A-0910-2CE0-2D6A-18D800A081CE}"/>
              </a:ext>
            </a:extLst>
          </p:cNvPr>
          <p:cNvSpPr txBox="1"/>
          <p:nvPr/>
        </p:nvSpPr>
        <p:spPr>
          <a:xfrm>
            <a:off x="252667" y="1539696"/>
            <a:ext cx="4032295" cy="1174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2️⃣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Write a Python Script</a:t>
            </a:r>
          </a:p>
          <a:p>
            <a:r>
              <a:rPr lang="en-US" dirty="0"/>
              <a:t>🐍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Learn basic Python to fetch the API data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📄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Start by saving it to a CSV file for easy handling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85E2E-A064-4FA1-58E5-2D0F153C2C30}"/>
              </a:ext>
            </a:extLst>
          </p:cNvPr>
          <p:cNvSpPr txBox="1"/>
          <p:nvPr/>
        </p:nvSpPr>
        <p:spPr>
          <a:xfrm>
            <a:off x="2439108" y="2733068"/>
            <a:ext cx="4267642" cy="125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3️⃣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Load Data into a Cloud Warehouse</a:t>
            </a:r>
          </a:p>
          <a:p>
            <a:r>
              <a:rPr lang="en-US" dirty="0"/>
              <a:t>☁️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Sign up for Snowflake or </a:t>
            </a:r>
            <a:r>
              <a:rPr lang="en-US" sz="1635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BigQuery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(both have free tiers)</a:t>
            </a:r>
            <a:br>
              <a:rPr lang="en-US" dirty="0"/>
            </a:br>
            <a:r>
              <a:rPr lang="en-US" dirty="0"/>
              <a:t>📊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Modify your script to send data to your cloud database instead of a 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47C31-9EEA-A159-D1F5-7D3E7FBE05D0}"/>
              </a:ext>
            </a:extLst>
          </p:cNvPr>
          <p:cNvSpPr txBox="1"/>
          <p:nvPr/>
        </p:nvSpPr>
        <p:spPr>
          <a:xfrm>
            <a:off x="252664" y="5337052"/>
            <a:ext cx="4343402" cy="1174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4️⃣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Transform Data with SQL</a:t>
            </a:r>
          </a:p>
          <a:p>
            <a:r>
              <a:rPr lang="en-US" dirty="0"/>
              <a:t>🔍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GROUP BY, JOIN, and Aggregations to structure the data</a:t>
            </a:r>
            <a:br>
              <a:rPr lang="en-US" dirty="0"/>
            </a:br>
            <a:r>
              <a:rPr lang="en-US" dirty="0"/>
              <a:t>📌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Write SQL queries to clean &amp; organize 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C8DE3F-CAAC-B210-DA73-43B6D9598E11}"/>
              </a:ext>
            </a:extLst>
          </p:cNvPr>
          <p:cNvSpPr txBox="1"/>
          <p:nvPr/>
        </p:nvSpPr>
        <p:spPr>
          <a:xfrm>
            <a:off x="2772822" y="6436881"/>
            <a:ext cx="4156055" cy="125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5️⃣ </a:t>
            </a: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Automate with Airflow</a:t>
            </a:r>
          </a:p>
          <a:p>
            <a:r>
              <a:rPr lang="en-US" dirty="0"/>
              <a:t>⏳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Sign up for Astronomer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(free tier for Airflow)</a:t>
            </a:r>
            <a:br>
              <a:rPr lang="en-US" dirty="0"/>
            </a:br>
            <a:r>
              <a:rPr lang="en-US" dirty="0"/>
              <a:t>🤖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an Airflow DAG to schedule &amp; automate your data ingestion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47DABD-39F5-1931-66A1-DB4826048A96}"/>
              </a:ext>
            </a:extLst>
          </p:cNvPr>
          <p:cNvSpPr txBox="1"/>
          <p:nvPr/>
        </p:nvSpPr>
        <p:spPr>
          <a:xfrm>
            <a:off x="719186" y="7595194"/>
            <a:ext cx="4481763" cy="1174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6️⃣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Visualize &amp; Show Off Your Work!</a:t>
            </a:r>
          </a:p>
          <a:p>
            <a:r>
              <a:rPr lang="en-US" dirty="0"/>
              <a:t>📈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Connect Tableau, Power BI, or Looker to your data warehouse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🎨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a cool, auto-updating chart from your dataset</a:t>
            </a:r>
          </a:p>
        </p:txBody>
      </p:sp>
      <p:pic>
        <p:nvPicPr>
          <p:cNvPr id="21" name="Picture 2" descr="Data gathering icon">
            <a:extLst>
              <a:ext uri="{FF2B5EF4-FFF2-40B4-BE49-F238E27FC236}">
                <a16:creationId xmlns:a16="http://schemas.microsoft.com/office/drawing/2014/main" id="{1D1062EF-FDC4-BF03-3F67-0F8939608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48" y="328573"/>
            <a:ext cx="1119978" cy="111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Python icon">
            <a:extLst>
              <a:ext uri="{FF2B5EF4-FFF2-40B4-BE49-F238E27FC236}">
                <a16:creationId xmlns:a16="http://schemas.microsoft.com/office/drawing/2014/main" id="{A6143C81-579A-96DD-189F-531F50EC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307" y="1650907"/>
            <a:ext cx="1019080" cy="101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Python file icon">
            <a:extLst>
              <a:ext uri="{FF2B5EF4-FFF2-40B4-BE49-F238E27FC236}">
                <a16:creationId xmlns:a16="http://schemas.microsoft.com/office/drawing/2014/main" id="{022338E9-18AD-5A4F-A46F-32FE54427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78" y="1658631"/>
            <a:ext cx="935211" cy="9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base icon">
            <a:extLst>
              <a:ext uri="{FF2B5EF4-FFF2-40B4-BE49-F238E27FC236}">
                <a16:creationId xmlns:a16="http://schemas.microsoft.com/office/drawing/2014/main" id="{E1D85FEE-A68B-8287-E0EC-F3FD195B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41" y="2982740"/>
            <a:ext cx="776217" cy="77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ange icon">
            <a:extLst>
              <a:ext uri="{FF2B5EF4-FFF2-40B4-BE49-F238E27FC236}">
                <a16:creationId xmlns:a16="http://schemas.microsoft.com/office/drawing/2014/main" id="{0897004D-6826-3448-94D4-729E9C4F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050" y="5416406"/>
            <a:ext cx="931657" cy="93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tabase icon">
            <a:extLst>
              <a:ext uri="{FF2B5EF4-FFF2-40B4-BE49-F238E27FC236}">
                <a16:creationId xmlns:a16="http://schemas.microsoft.com/office/drawing/2014/main" id="{FA9CD1E4-B9D0-B96A-ECC3-72135AF8B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544" y="5395961"/>
            <a:ext cx="935211" cy="9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irflow Vector SVG Icon - SVG Repo">
            <a:extLst>
              <a:ext uri="{FF2B5EF4-FFF2-40B4-BE49-F238E27FC236}">
                <a16:creationId xmlns:a16="http://schemas.microsoft.com/office/drawing/2014/main" id="{5EEFF56F-F83D-2D51-C567-1F1C93BA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86" y="6644438"/>
            <a:ext cx="823058" cy="77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pa icon">
            <a:extLst>
              <a:ext uri="{FF2B5EF4-FFF2-40B4-BE49-F238E27FC236}">
                <a16:creationId xmlns:a16="http://schemas.microsoft.com/office/drawing/2014/main" id="{8C51A9A2-BCFA-8580-BB76-014DBD81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21" y="6561866"/>
            <a:ext cx="844217" cy="8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lack And White Snowflakes Stock Photos ...">
            <a:extLst>
              <a:ext uri="{FF2B5EF4-FFF2-40B4-BE49-F238E27FC236}">
                <a16:creationId xmlns:a16="http://schemas.microsoft.com/office/drawing/2014/main" id="{BDFF49E5-4FC7-35C3-1FC3-695D7B4D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5" y="2832236"/>
            <a:ext cx="1077218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Logo Tableau Vector SVG Icon - SVG Repo">
            <a:extLst>
              <a:ext uri="{FF2B5EF4-FFF2-40B4-BE49-F238E27FC236}">
                <a16:creationId xmlns:a16="http://schemas.microsoft.com/office/drawing/2014/main" id="{7CC20D2B-9DB8-7311-A1E5-D73DC8C4B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478" y="7818163"/>
            <a:ext cx="729001" cy="7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ashboards icon">
            <a:extLst>
              <a:ext uri="{FF2B5EF4-FFF2-40B4-BE49-F238E27FC236}">
                <a16:creationId xmlns:a16="http://schemas.microsoft.com/office/drawing/2014/main" id="{DF372ED5-A61E-B081-CCDF-D1E3E21D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689" y="7818163"/>
            <a:ext cx="729001" cy="7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8871648D-E71F-1D05-06F6-AE1D0388673C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263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B971E-7FC6-7263-B137-FE41FC37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53D0A7-FA06-0240-51CC-852D81E8B224}"/>
              </a:ext>
            </a:extLst>
          </p:cNvPr>
          <p:cNvSpPr/>
          <p:nvPr/>
        </p:nvSpPr>
        <p:spPr>
          <a:xfrm>
            <a:off x="398015" y="92046"/>
            <a:ext cx="6364290" cy="1399910"/>
          </a:xfrm>
          <a:custGeom>
            <a:avLst/>
            <a:gdLst>
              <a:gd name="connsiteX0" fmla="*/ 0 w 6364290"/>
              <a:gd name="connsiteY0" fmla="*/ 233323 h 1399910"/>
              <a:gd name="connsiteX1" fmla="*/ 233323 w 6364290"/>
              <a:gd name="connsiteY1" fmla="*/ 0 h 1399910"/>
              <a:gd name="connsiteX2" fmla="*/ 941040 w 6364290"/>
              <a:gd name="connsiteY2" fmla="*/ 0 h 1399910"/>
              <a:gd name="connsiteX3" fmla="*/ 1589781 w 6364290"/>
              <a:gd name="connsiteY3" fmla="*/ 0 h 1399910"/>
              <a:gd name="connsiteX4" fmla="*/ 2120569 w 6364290"/>
              <a:gd name="connsiteY4" fmla="*/ 0 h 1399910"/>
              <a:gd name="connsiteX5" fmla="*/ 2592381 w 6364290"/>
              <a:gd name="connsiteY5" fmla="*/ 0 h 1399910"/>
              <a:gd name="connsiteX6" fmla="*/ 3241121 w 6364290"/>
              <a:gd name="connsiteY6" fmla="*/ 0 h 1399910"/>
              <a:gd name="connsiteX7" fmla="*/ 3830886 w 6364290"/>
              <a:gd name="connsiteY7" fmla="*/ 0 h 1399910"/>
              <a:gd name="connsiteX8" fmla="*/ 4538603 w 6364290"/>
              <a:gd name="connsiteY8" fmla="*/ 0 h 1399910"/>
              <a:gd name="connsiteX9" fmla="*/ 5187344 w 6364290"/>
              <a:gd name="connsiteY9" fmla="*/ 0 h 1399910"/>
              <a:gd name="connsiteX10" fmla="*/ 6130967 w 6364290"/>
              <a:gd name="connsiteY10" fmla="*/ 0 h 1399910"/>
              <a:gd name="connsiteX11" fmla="*/ 6364290 w 6364290"/>
              <a:gd name="connsiteY11" fmla="*/ 233323 h 1399910"/>
              <a:gd name="connsiteX12" fmla="*/ 6364290 w 6364290"/>
              <a:gd name="connsiteY12" fmla="*/ 671957 h 1399910"/>
              <a:gd name="connsiteX13" fmla="*/ 6364290 w 6364290"/>
              <a:gd name="connsiteY13" fmla="*/ 1166587 h 1399910"/>
              <a:gd name="connsiteX14" fmla="*/ 6130967 w 6364290"/>
              <a:gd name="connsiteY14" fmla="*/ 1399910 h 1399910"/>
              <a:gd name="connsiteX15" fmla="*/ 5423250 w 6364290"/>
              <a:gd name="connsiteY15" fmla="*/ 1399910 h 1399910"/>
              <a:gd name="connsiteX16" fmla="*/ 5010415 w 6364290"/>
              <a:gd name="connsiteY16" fmla="*/ 1399910 h 1399910"/>
              <a:gd name="connsiteX17" fmla="*/ 4538603 w 6364290"/>
              <a:gd name="connsiteY17" fmla="*/ 1399910 h 1399910"/>
              <a:gd name="connsiteX18" fmla="*/ 3889862 w 6364290"/>
              <a:gd name="connsiteY18" fmla="*/ 1399910 h 1399910"/>
              <a:gd name="connsiteX19" fmla="*/ 3418051 w 6364290"/>
              <a:gd name="connsiteY19" fmla="*/ 1399910 h 1399910"/>
              <a:gd name="connsiteX20" fmla="*/ 2887263 w 6364290"/>
              <a:gd name="connsiteY20" fmla="*/ 1399910 h 1399910"/>
              <a:gd name="connsiteX21" fmla="*/ 2415451 w 6364290"/>
              <a:gd name="connsiteY21" fmla="*/ 1399910 h 1399910"/>
              <a:gd name="connsiteX22" fmla="*/ 1825687 w 6364290"/>
              <a:gd name="connsiteY22" fmla="*/ 1399910 h 1399910"/>
              <a:gd name="connsiteX23" fmla="*/ 1412852 w 6364290"/>
              <a:gd name="connsiteY23" fmla="*/ 1399910 h 1399910"/>
              <a:gd name="connsiteX24" fmla="*/ 823087 w 6364290"/>
              <a:gd name="connsiteY24" fmla="*/ 1399910 h 1399910"/>
              <a:gd name="connsiteX25" fmla="*/ 233323 w 6364290"/>
              <a:gd name="connsiteY25" fmla="*/ 1399910 h 1399910"/>
              <a:gd name="connsiteX26" fmla="*/ 0 w 6364290"/>
              <a:gd name="connsiteY26" fmla="*/ 1166587 h 1399910"/>
              <a:gd name="connsiteX27" fmla="*/ 0 w 6364290"/>
              <a:gd name="connsiteY27" fmla="*/ 681290 h 1399910"/>
              <a:gd name="connsiteX28" fmla="*/ 0 w 6364290"/>
              <a:gd name="connsiteY28" fmla="*/ 233323 h 13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64290" h="1399910" extrusionOk="0">
                <a:moveTo>
                  <a:pt x="0" y="233323"/>
                </a:moveTo>
                <a:cubicBezTo>
                  <a:pt x="-18729" y="82414"/>
                  <a:pt x="76269" y="-10358"/>
                  <a:pt x="233323" y="0"/>
                </a:cubicBezTo>
                <a:cubicBezTo>
                  <a:pt x="396792" y="-21562"/>
                  <a:pt x="599794" y="58868"/>
                  <a:pt x="941040" y="0"/>
                </a:cubicBezTo>
                <a:cubicBezTo>
                  <a:pt x="1282286" y="-58868"/>
                  <a:pt x="1315272" y="46254"/>
                  <a:pt x="1589781" y="0"/>
                </a:cubicBezTo>
                <a:cubicBezTo>
                  <a:pt x="1864290" y="-46254"/>
                  <a:pt x="1876402" y="36630"/>
                  <a:pt x="2120569" y="0"/>
                </a:cubicBezTo>
                <a:cubicBezTo>
                  <a:pt x="2364736" y="-36630"/>
                  <a:pt x="2494479" y="46683"/>
                  <a:pt x="2592381" y="0"/>
                </a:cubicBezTo>
                <a:cubicBezTo>
                  <a:pt x="2690283" y="-46683"/>
                  <a:pt x="3061023" y="73475"/>
                  <a:pt x="3241121" y="0"/>
                </a:cubicBezTo>
                <a:cubicBezTo>
                  <a:pt x="3421219" y="-73475"/>
                  <a:pt x="3565955" y="40878"/>
                  <a:pt x="3830886" y="0"/>
                </a:cubicBezTo>
                <a:cubicBezTo>
                  <a:pt x="4095818" y="-40878"/>
                  <a:pt x="4208040" y="52590"/>
                  <a:pt x="4538603" y="0"/>
                </a:cubicBezTo>
                <a:cubicBezTo>
                  <a:pt x="4869166" y="-52590"/>
                  <a:pt x="4865456" y="52121"/>
                  <a:pt x="5187344" y="0"/>
                </a:cubicBezTo>
                <a:cubicBezTo>
                  <a:pt x="5509232" y="-52121"/>
                  <a:pt x="5899099" y="74006"/>
                  <a:pt x="6130967" y="0"/>
                </a:cubicBezTo>
                <a:cubicBezTo>
                  <a:pt x="6246928" y="-2007"/>
                  <a:pt x="6398494" y="92734"/>
                  <a:pt x="6364290" y="233323"/>
                </a:cubicBezTo>
                <a:cubicBezTo>
                  <a:pt x="6391693" y="395036"/>
                  <a:pt x="6315041" y="494067"/>
                  <a:pt x="6364290" y="671957"/>
                </a:cubicBezTo>
                <a:cubicBezTo>
                  <a:pt x="6413539" y="849847"/>
                  <a:pt x="6339941" y="1005241"/>
                  <a:pt x="6364290" y="1166587"/>
                </a:cubicBezTo>
                <a:cubicBezTo>
                  <a:pt x="6366080" y="1292558"/>
                  <a:pt x="6292089" y="1396886"/>
                  <a:pt x="6130967" y="1399910"/>
                </a:cubicBezTo>
                <a:cubicBezTo>
                  <a:pt x="5841780" y="1472514"/>
                  <a:pt x="5670570" y="1364913"/>
                  <a:pt x="5423250" y="1399910"/>
                </a:cubicBezTo>
                <a:cubicBezTo>
                  <a:pt x="5175930" y="1434907"/>
                  <a:pt x="5213409" y="1398467"/>
                  <a:pt x="5010415" y="1399910"/>
                </a:cubicBezTo>
                <a:cubicBezTo>
                  <a:pt x="4807421" y="1401353"/>
                  <a:pt x="4702111" y="1349840"/>
                  <a:pt x="4538603" y="1399910"/>
                </a:cubicBezTo>
                <a:cubicBezTo>
                  <a:pt x="4375095" y="1449980"/>
                  <a:pt x="4112987" y="1349394"/>
                  <a:pt x="3889862" y="1399910"/>
                </a:cubicBezTo>
                <a:cubicBezTo>
                  <a:pt x="3666737" y="1450426"/>
                  <a:pt x="3559319" y="1380432"/>
                  <a:pt x="3418051" y="1399910"/>
                </a:cubicBezTo>
                <a:cubicBezTo>
                  <a:pt x="3276783" y="1419388"/>
                  <a:pt x="3053722" y="1399184"/>
                  <a:pt x="2887263" y="1399910"/>
                </a:cubicBezTo>
                <a:cubicBezTo>
                  <a:pt x="2720804" y="1400636"/>
                  <a:pt x="2637411" y="1346870"/>
                  <a:pt x="2415451" y="1399910"/>
                </a:cubicBezTo>
                <a:cubicBezTo>
                  <a:pt x="2193491" y="1452950"/>
                  <a:pt x="2024640" y="1381583"/>
                  <a:pt x="1825687" y="1399910"/>
                </a:cubicBezTo>
                <a:cubicBezTo>
                  <a:pt x="1626734" y="1418237"/>
                  <a:pt x="1503898" y="1372026"/>
                  <a:pt x="1412852" y="1399910"/>
                </a:cubicBezTo>
                <a:cubicBezTo>
                  <a:pt x="1321807" y="1427794"/>
                  <a:pt x="1026218" y="1338834"/>
                  <a:pt x="823087" y="1399910"/>
                </a:cubicBezTo>
                <a:cubicBezTo>
                  <a:pt x="619956" y="1460986"/>
                  <a:pt x="527825" y="1399587"/>
                  <a:pt x="233323" y="1399910"/>
                </a:cubicBezTo>
                <a:cubicBezTo>
                  <a:pt x="113590" y="1395938"/>
                  <a:pt x="-16663" y="1282314"/>
                  <a:pt x="0" y="1166587"/>
                </a:cubicBezTo>
                <a:cubicBezTo>
                  <a:pt x="-25470" y="1020573"/>
                  <a:pt x="546" y="845149"/>
                  <a:pt x="0" y="681290"/>
                </a:cubicBezTo>
                <a:cubicBezTo>
                  <a:pt x="-546" y="517431"/>
                  <a:pt x="19954" y="437021"/>
                  <a:pt x="0" y="23332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DC604-280B-C237-F6DA-13DBCFF115E3}"/>
              </a:ext>
            </a:extLst>
          </p:cNvPr>
          <p:cNvSpPr txBox="1"/>
          <p:nvPr/>
        </p:nvSpPr>
        <p:spPr>
          <a:xfrm>
            <a:off x="550879" y="138808"/>
            <a:ext cx="6058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5 Data </a:t>
            </a:r>
            <a:r>
              <a:rPr lang="en-IN" sz="4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Anti-Patterns</a:t>
            </a:r>
          </a:p>
          <a:p>
            <a:pPr algn="ctr"/>
            <a:r>
              <a:rPr lang="en-US" sz="2000" b="1" dirty="0">
                <a:solidFill>
                  <a:srgbClr val="4E4E4E"/>
                </a:solidFill>
                <a:highlight>
                  <a:srgbClr val="FFFF00"/>
                </a:highlight>
              </a:rPr>
              <a:t>And How to Avoid Them!</a:t>
            </a:r>
            <a:endParaRPr lang="en-IN" sz="2000" b="1" dirty="0">
              <a:solidFill>
                <a:srgbClr val="4E4E4E"/>
              </a:solidFill>
              <a:highlight>
                <a:srgbClr val="FFFF00"/>
              </a:highlight>
              <a:latin typeface="Arial Rounded MT Bold" panose="020F07040305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D8F54-3B45-6C90-CC4F-20D0DC3FC7DD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1FF9421F-0B8E-7121-A468-A88FF886C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8B9AB-19A5-5587-4125-A4440DC6E95E}"/>
              </a:ext>
            </a:extLst>
          </p:cNvPr>
          <p:cNvSpPr txBox="1"/>
          <p:nvPr/>
        </p:nvSpPr>
        <p:spPr>
          <a:xfrm>
            <a:off x="2226587" y="1556792"/>
            <a:ext cx="48134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1️⃣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‘Data-First’ Trap</a:t>
            </a:r>
          </a:p>
          <a:p>
            <a:r>
              <a:rPr lang="en-US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Collecting data without purpose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✅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Start with a clear business problem, then gather relevant data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📝 </a:t>
            </a:r>
            <a:r>
              <a:rPr lang="en-US" i="1" dirty="0"/>
              <a:t>Think before you collect!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B1AC7-51AD-B4B0-A3B2-F805DB74FAA5}"/>
              </a:ext>
            </a:extLst>
          </p:cNvPr>
          <p:cNvSpPr txBox="1"/>
          <p:nvPr/>
        </p:nvSpPr>
        <p:spPr>
          <a:xfrm>
            <a:off x="179682" y="2770965"/>
            <a:ext cx="45780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2️⃣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‘AI Silver Bullet’ Fallacy</a:t>
            </a:r>
          </a:p>
          <a:p>
            <a:r>
              <a:rPr lang="en-US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Believing AI will magically fix data issues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✅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is only as good as the data quality &amp; strategy behind it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📝 </a:t>
            </a:r>
            <a:r>
              <a:rPr lang="en-US" i="1" dirty="0"/>
              <a:t>Bad data in = bad results out!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ACE63-B551-2562-1FD6-847B6B850814}"/>
              </a:ext>
            </a:extLst>
          </p:cNvPr>
          <p:cNvSpPr txBox="1"/>
          <p:nvPr/>
        </p:nvSpPr>
        <p:spPr>
          <a:xfrm>
            <a:off x="2733621" y="3983292"/>
            <a:ext cx="4085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3️⃣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‘Boiling the Ocean’ Syndrome</a:t>
            </a:r>
          </a:p>
          <a:p>
            <a:r>
              <a:rPr lang="en-US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Trying to fix everything at once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✅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Start with small, impactful wins, then scale up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📝 </a:t>
            </a:r>
            <a:r>
              <a:rPr lang="en-US" i="1" dirty="0"/>
              <a:t>Focus, solve, iterate!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A209E-E681-8565-9583-08DD6D8075FC}"/>
              </a:ext>
            </a:extLst>
          </p:cNvPr>
          <p:cNvSpPr txBox="1"/>
          <p:nvPr/>
        </p:nvSpPr>
        <p:spPr>
          <a:xfrm>
            <a:off x="217130" y="5250293"/>
            <a:ext cx="4848169" cy="1426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4️⃣ The ‘Vanity Metrics’ Trap</a:t>
            </a:r>
          </a:p>
          <a:p>
            <a:r>
              <a:rPr lang="en-US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Tracking numbers that look good but don’t drive decisions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✅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Measure what truly impacts business outcomes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📝 </a:t>
            </a:r>
            <a:r>
              <a:rPr lang="en-US" i="1" dirty="0"/>
              <a:t>Pretty charts ≠ Real value!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AC3E4A-4AE1-219B-00AC-D55AF86D38C6}"/>
              </a:ext>
            </a:extLst>
          </p:cNvPr>
          <p:cNvSpPr txBox="1"/>
          <p:nvPr/>
        </p:nvSpPr>
        <p:spPr>
          <a:xfrm>
            <a:off x="2067287" y="6654914"/>
            <a:ext cx="51320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5️⃣ </a:t>
            </a: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The ‘Spaghetti Junction’ Problem</a:t>
            </a:r>
          </a:p>
          <a:p>
            <a:r>
              <a:rPr lang="en-US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Messy, tangled, undocumented data pipelines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✅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Keep it clean, structured &amp; well-documented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dirty="0"/>
              <a:t>📝 </a:t>
            </a:r>
            <a:r>
              <a:rPr lang="en-US" i="1" dirty="0"/>
              <a:t>Future you will thank you!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FB0772-447A-A0EC-6423-53642CE54A74}"/>
              </a:ext>
            </a:extLst>
          </p:cNvPr>
          <p:cNvSpPr txBox="1"/>
          <p:nvPr/>
        </p:nvSpPr>
        <p:spPr>
          <a:xfrm>
            <a:off x="398018" y="7876491"/>
            <a:ext cx="6364291" cy="872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rgbClr val="4E4E4E"/>
                </a:solidFill>
              </a:rPr>
              <a:t>✨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Key Takeaway:</a:t>
            </a:r>
          </a:p>
          <a:p>
            <a:pPr algn="ctr"/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strong data strategy avoids these pitfalls and drives real impact!</a:t>
            </a:r>
          </a:p>
        </p:txBody>
      </p:sp>
      <p:pic>
        <p:nvPicPr>
          <p:cNvPr id="1026" name="Picture 2" descr="Data collection icon">
            <a:extLst>
              <a:ext uri="{FF2B5EF4-FFF2-40B4-BE49-F238E27FC236}">
                <a16:creationId xmlns:a16="http://schemas.microsoft.com/office/drawing/2014/main" id="{4E282AA6-A933-BCF3-C702-A9E483D7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4" y="1670975"/>
            <a:ext cx="920971" cy="92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llets icon">
            <a:extLst>
              <a:ext uri="{FF2B5EF4-FFF2-40B4-BE49-F238E27FC236}">
                <a16:creationId xmlns:a16="http://schemas.microsoft.com/office/drawing/2014/main" id="{1861D6AE-0C49-32D3-7BFA-EE50F7002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29" y="2850566"/>
            <a:ext cx="991656" cy="99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cean icon">
            <a:extLst>
              <a:ext uri="{FF2B5EF4-FFF2-40B4-BE49-F238E27FC236}">
                <a16:creationId xmlns:a16="http://schemas.microsoft.com/office/drawing/2014/main" id="{9B5BE331-01F5-AE28-A8DB-3216CF98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08" y="4108214"/>
            <a:ext cx="1005154" cy="100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rror icon">
            <a:extLst>
              <a:ext uri="{FF2B5EF4-FFF2-40B4-BE49-F238E27FC236}">
                <a16:creationId xmlns:a16="http://schemas.microsoft.com/office/drawing/2014/main" id="{535ADFF9-C299-8A30-8BE4-07FEB81AB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553" y="5237513"/>
            <a:ext cx="1113332" cy="11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od icon">
            <a:extLst>
              <a:ext uri="{FF2B5EF4-FFF2-40B4-BE49-F238E27FC236}">
                <a16:creationId xmlns:a16="http://schemas.microsoft.com/office/drawing/2014/main" id="{C997522D-677E-6645-BE9F-B98D406F2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6" y="6687446"/>
            <a:ext cx="1113333" cy="111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A87AD15-98B4-9F6D-9B9C-0472CAEF5A7C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433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639CA-0BC9-CB7F-74CA-9EF2EEB31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E08F47-998B-95FC-322E-6AF92BDDFAA2}"/>
              </a:ext>
            </a:extLst>
          </p:cNvPr>
          <p:cNvSpPr/>
          <p:nvPr/>
        </p:nvSpPr>
        <p:spPr>
          <a:xfrm>
            <a:off x="398015" y="92046"/>
            <a:ext cx="6364290" cy="1399910"/>
          </a:xfrm>
          <a:custGeom>
            <a:avLst/>
            <a:gdLst>
              <a:gd name="connsiteX0" fmla="*/ 0 w 6364290"/>
              <a:gd name="connsiteY0" fmla="*/ 233323 h 1399910"/>
              <a:gd name="connsiteX1" fmla="*/ 233323 w 6364290"/>
              <a:gd name="connsiteY1" fmla="*/ 0 h 1399910"/>
              <a:gd name="connsiteX2" fmla="*/ 941040 w 6364290"/>
              <a:gd name="connsiteY2" fmla="*/ 0 h 1399910"/>
              <a:gd name="connsiteX3" fmla="*/ 1589781 w 6364290"/>
              <a:gd name="connsiteY3" fmla="*/ 0 h 1399910"/>
              <a:gd name="connsiteX4" fmla="*/ 2120569 w 6364290"/>
              <a:gd name="connsiteY4" fmla="*/ 0 h 1399910"/>
              <a:gd name="connsiteX5" fmla="*/ 2592381 w 6364290"/>
              <a:gd name="connsiteY5" fmla="*/ 0 h 1399910"/>
              <a:gd name="connsiteX6" fmla="*/ 3241121 w 6364290"/>
              <a:gd name="connsiteY6" fmla="*/ 0 h 1399910"/>
              <a:gd name="connsiteX7" fmla="*/ 3830886 w 6364290"/>
              <a:gd name="connsiteY7" fmla="*/ 0 h 1399910"/>
              <a:gd name="connsiteX8" fmla="*/ 4538603 w 6364290"/>
              <a:gd name="connsiteY8" fmla="*/ 0 h 1399910"/>
              <a:gd name="connsiteX9" fmla="*/ 5187344 w 6364290"/>
              <a:gd name="connsiteY9" fmla="*/ 0 h 1399910"/>
              <a:gd name="connsiteX10" fmla="*/ 6130967 w 6364290"/>
              <a:gd name="connsiteY10" fmla="*/ 0 h 1399910"/>
              <a:gd name="connsiteX11" fmla="*/ 6364290 w 6364290"/>
              <a:gd name="connsiteY11" fmla="*/ 233323 h 1399910"/>
              <a:gd name="connsiteX12" fmla="*/ 6364290 w 6364290"/>
              <a:gd name="connsiteY12" fmla="*/ 671957 h 1399910"/>
              <a:gd name="connsiteX13" fmla="*/ 6364290 w 6364290"/>
              <a:gd name="connsiteY13" fmla="*/ 1166587 h 1399910"/>
              <a:gd name="connsiteX14" fmla="*/ 6130967 w 6364290"/>
              <a:gd name="connsiteY14" fmla="*/ 1399910 h 1399910"/>
              <a:gd name="connsiteX15" fmla="*/ 5423250 w 6364290"/>
              <a:gd name="connsiteY15" fmla="*/ 1399910 h 1399910"/>
              <a:gd name="connsiteX16" fmla="*/ 5010415 w 6364290"/>
              <a:gd name="connsiteY16" fmla="*/ 1399910 h 1399910"/>
              <a:gd name="connsiteX17" fmla="*/ 4538603 w 6364290"/>
              <a:gd name="connsiteY17" fmla="*/ 1399910 h 1399910"/>
              <a:gd name="connsiteX18" fmla="*/ 3889862 w 6364290"/>
              <a:gd name="connsiteY18" fmla="*/ 1399910 h 1399910"/>
              <a:gd name="connsiteX19" fmla="*/ 3418051 w 6364290"/>
              <a:gd name="connsiteY19" fmla="*/ 1399910 h 1399910"/>
              <a:gd name="connsiteX20" fmla="*/ 2887263 w 6364290"/>
              <a:gd name="connsiteY20" fmla="*/ 1399910 h 1399910"/>
              <a:gd name="connsiteX21" fmla="*/ 2415451 w 6364290"/>
              <a:gd name="connsiteY21" fmla="*/ 1399910 h 1399910"/>
              <a:gd name="connsiteX22" fmla="*/ 1825687 w 6364290"/>
              <a:gd name="connsiteY22" fmla="*/ 1399910 h 1399910"/>
              <a:gd name="connsiteX23" fmla="*/ 1412852 w 6364290"/>
              <a:gd name="connsiteY23" fmla="*/ 1399910 h 1399910"/>
              <a:gd name="connsiteX24" fmla="*/ 823087 w 6364290"/>
              <a:gd name="connsiteY24" fmla="*/ 1399910 h 1399910"/>
              <a:gd name="connsiteX25" fmla="*/ 233323 w 6364290"/>
              <a:gd name="connsiteY25" fmla="*/ 1399910 h 1399910"/>
              <a:gd name="connsiteX26" fmla="*/ 0 w 6364290"/>
              <a:gd name="connsiteY26" fmla="*/ 1166587 h 1399910"/>
              <a:gd name="connsiteX27" fmla="*/ 0 w 6364290"/>
              <a:gd name="connsiteY27" fmla="*/ 681290 h 1399910"/>
              <a:gd name="connsiteX28" fmla="*/ 0 w 6364290"/>
              <a:gd name="connsiteY28" fmla="*/ 233323 h 13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64290" h="1399910" extrusionOk="0">
                <a:moveTo>
                  <a:pt x="0" y="233323"/>
                </a:moveTo>
                <a:cubicBezTo>
                  <a:pt x="-18729" y="82414"/>
                  <a:pt x="76269" y="-10358"/>
                  <a:pt x="233323" y="0"/>
                </a:cubicBezTo>
                <a:cubicBezTo>
                  <a:pt x="396792" y="-21562"/>
                  <a:pt x="599794" y="58868"/>
                  <a:pt x="941040" y="0"/>
                </a:cubicBezTo>
                <a:cubicBezTo>
                  <a:pt x="1282286" y="-58868"/>
                  <a:pt x="1315272" y="46254"/>
                  <a:pt x="1589781" y="0"/>
                </a:cubicBezTo>
                <a:cubicBezTo>
                  <a:pt x="1864290" y="-46254"/>
                  <a:pt x="1876402" y="36630"/>
                  <a:pt x="2120569" y="0"/>
                </a:cubicBezTo>
                <a:cubicBezTo>
                  <a:pt x="2364736" y="-36630"/>
                  <a:pt x="2494479" y="46683"/>
                  <a:pt x="2592381" y="0"/>
                </a:cubicBezTo>
                <a:cubicBezTo>
                  <a:pt x="2690283" y="-46683"/>
                  <a:pt x="3061023" y="73475"/>
                  <a:pt x="3241121" y="0"/>
                </a:cubicBezTo>
                <a:cubicBezTo>
                  <a:pt x="3421219" y="-73475"/>
                  <a:pt x="3565955" y="40878"/>
                  <a:pt x="3830886" y="0"/>
                </a:cubicBezTo>
                <a:cubicBezTo>
                  <a:pt x="4095818" y="-40878"/>
                  <a:pt x="4208040" y="52590"/>
                  <a:pt x="4538603" y="0"/>
                </a:cubicBezTo>
                <a:cubicBezTo>
                  <a:pt x="4869166" y="-52590"/>
                  <a:pt x="4865456" y="52121"/>
                  <a:pt x="5187344" y="0"/>
                </a:cubicBezTo>
                <a:cubicBezTo>
                  <a:pt x="5509232" y="-52121"/>
                  <a:pt x="5899099" y="74006"/>
                  <a:pt x="6130967" y="0"/>
                </a:cubicBezTo>
                <a:cubicBezTo>
                  <a:pt x="6246928" y="-2007"/>
                  <a:pt x="6398494" y="92734"/>
                  <a:pt x="6364290" y="233323"/>
                </a:cubicBezTo>
                <a:cubicBezTo>
                  <a:pt x="6391693" y="395036"/>
                  <a:pt x="6315041" y="494067"/>
                  <a:pt x="6364290" y="671957"/>
                </a:cubicBezTo>
                <a:cubicBezTo>
                  <a:pt x="6413539" y="849847"/>
                  <a:pt x="6339941" y="1005241"/>
                  <a:pt x="6364290" y="1166587"/>
                </a:cubicBezTo>
                <a:cubicBezTo>
                  <a:pt x="6366080" y="1292558"/>
                  <a:pt x="6292089" y="1396886"/>
                  <a:pt x="6130967" y="1399910"/>
                </a:cubicBezTo>
                <a:cubicBezTo>
                  <a:pt x="5841780" y="1472514"/>
                  <a:pt x="5670570" y="1364913"/>
                  <a:pt x="5423250" y="1399910"/>
                </a:cubicBezTo>
                <a:cubicBezTo>
                  <a:pt x="5175930" y="1434907"/>
                  <a:pt x="5213409" y="1398467"/>
                  <a:pt x="5010415" y="1399910"/>
                </a:cubicBezTo>
                <a:cubicBezTo>
                  <a:pt x="4807421" y="1401353"/>
                  <a:pt x="4702111" y="1349840"/>
                  <a:pt x="4538603" y="1399910"/>
                </a:cubicBezTo>
                <a:cubicBezTo>
                  <a:pt x="4375095" y="1449980"/>
                  <a:pt x="4112987" y="1349394"/>
                  <a:pt x="3889862" y="1399910"/>
                </a:cubicBezTo>
                <a:cubicBezTo>
                  <a:pt x="3666737" y="1450426"/>
                  <a:pt x="3559319" y="1380432"/>
                  <a:pt x="3418051" y="1399910"/>
                </a:cubicBezTo>
                <a:cubicBezTo>
                  <a:pt x="3276783" y="1419388"/>
                  <a:pt x="3053722" y="1399184"/>
                  <a:pt x="2887263" y="1399910"/>
                </a:cubicBezTo>
                <a:cubicBezTo>
                  <a:pt x="2720804" y="1400636"/>
                  <a:pt x="2637411" y="1346870"/>
                  <a:pt x="2415451" y="1399910"/>
                </a:cubicBezTo>
                <a:cubicBezTo>
                  <a:pt x="2193491" y="1452950"/>
                  <a:pt x="2024640" y="1381583"/>
                  <a:pt x="1825687" y="1399910"/>
                </a:cubicBezTo>
                <a:cubicBezTo>
                  <a:pt x="1626734" y="1418237"/>
                  <a:pt x="1503898" y="1372026"/>
                  <a:pt x="1412852" y="1399910"/>
                </a:cubicBezTo>
                <a:cubicBezTo>
                  <a:pt x="1321807" y="1427794"/>
                  <a:pt x="1026218" y="1338834"/>
                  <a:pt x="823087" y="1399910"/>
                </a:cubicBezTo>
                <a:cubicBezTo>
                  <a:pt x="619956" y="1460986"/>
                  <a:pt x="527825" y="1399587"/>
                  <a:pt x="233323" y="1399910"/>
                </a:cubicBezTo>
                <a:cubicBezTo>
                  <a:pt x="113590" y="1395938"/>
                  <a:pt x="-16663" y="1282314"/>
                  <a:pt x="0" y="1166587"/>
                </a:cubicBezTo>
                <a:cubicBezTo>
                  <a:pt x="-25470" y="1020573"/>
                  <a:pt x="546" y="845149"/>
                  <a:pt x="0" y="681290"/>
                </a:cubicBezTo>
                <a:cubicBezTo>
                  <a:pt x="-546" y="517431"/>
                  <a:pt x="19954" y="437021"/>
                  <a:pt x="0" y="23332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BE78-70A9-B1C9-1AC8-6B87AC4E2760}"/>
              </a:ext>
            </a:extLst>
          </p:cNvPr>
          <p:cNvSpPr txBox="1"/>
          <p:nvPr/>
        </p:nvSpPr>
        <p:spPr>
          <a:xfrm>
            <a:off x="486617" y="27763"/>
            <a:ext cx="6275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3A86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Agentic </a:t>
            </a:r>
            <a:r>
              <a:rPr lang="en-IN" sz="5400" dirty="0">
                <a:solidFill>
                  <a:srgbClr val="FF6B35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Pipeline</a:t>
            </a:r>
          </a:p>
          <a:p>
            <a:pPr algn="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Problem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66989E-4642-477A-A661-E7491B5BD1F0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F0A0484F-BDEB-755E-378D-0C571C495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ADD3D7-DDCD-5885-5167-6EA67D613537}"/>
              </a:ext>
            </a:extLst>
          </p:cNvPr>
          <p:cNvSpPr txBox="1"/>
          <p:nvPr/>
        </p:nvSpPr>
        <p:spPr>
          <a:xfrm>
            <a:off x="219992" y="1670927"/>
            <a:ext cx="5640204" cy="160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Pipelines vs. Agentic Pipelines</a:t>
            </a:r>
          </a:p>
          <a:p>
            <a:pPr>
              <a:buNone/>
            </a:pP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🛠 Data Pipelines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Structured, deterministic, and human-supervised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🤖 Agentic Pipelines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Autonomous, probabilistic, and harder to debug</a:t>
            </a:r>
          </a:p>
          <a:p>
            <a:pPr>
              <a:buNone/>
            </a:pPr>
            <a:r>
              <a:rPr lang="en-IN" sz="1600" dirty="0"/>
              <a:t>📌 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What’s Common?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Both rely on multiple hand-offs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Both struggle with data quality &amp; governance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Both suffer when complexity increases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451E2-B6CF-CC69-5FC9-E024520644AE}"/>
              </a:ext>
            </a:extLst>
          </p:cNvPr>
          <p:cNvSpPr txBox="1"/>
          <p:nvPr/>
        </p:nvSpPr>
        <p:spPr>
          <a:xfrm>
            <a:off x="1631905" y="3235441"/>
            <a:ext cx="5398962" cy="2692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Four Big Problems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in Agentic Pipelines</a:t>
            </a:r>
          </a:p>
          <a:p>
            <a:pPr>
              <a:buNone/>
            </a:pPr>
            <a:r>
              <a:rPr lang="en-US" sz="1600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Too Many Complex Handoffs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Agents pass data to other agents without clear oversight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Each step adds uncertainty &amp; potential errors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Transformations Without Transparency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 clear visibility into what each agent is doing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Difficult to track errors or debug failures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 Visibility Into Downstream Use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Who uses the data? How is it consumed? 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Without human oversight, errors go unnoticed until it’s too late</a:t>
            </a:r>
          </a:p>
          <a:p>
            <a:r>
              <a:rPr lang="en-US" sz="1600" dirty="0"/>
              <a:t>❌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Ripple Effects – One Error = System-Wide Chaos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single issue can cascade across all dependent agents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Errors multiply, making debugging a nightmare</a:t>
            </a:r>
            <a:endParaRPr lang="en-US" sz="1635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EB2E7C-8509-6651-1FF2-D4839105D2DE}"/>
              </a:ext>
            </a:extLst>
          </p:cNvPr>
          <p:cNvSpPr txBox="1"/>
          <p:nvPr/>
        </p:nvSpPr>
        <p:spPr>
          <a:xfrm>
            <a:off x="282523" y="6163969"/>
            <a:ext cx="6724280" cy="13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</a:t>
            </a: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Solution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: AI Governance &amp; Contracts</a:t>
            </a:r>
          </a:p>
          <a:p>
            <a:pPr>
              <a:buNone/>
            </a:pPr>
            <a:r>
              <a:rPr lang="en-IN" sz="1600" dirty="0"/>
              <a:t>✅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Define clear AI contracts for: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inputs &amp; expected format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Prompts &amp; model constraints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Expected outputs &amp; downstream dependencies</a:t>
            </a:r>
          </a:p>
          <a:p>
            <a:r>
              <a:rPr lang="en-IN" sz="1600" dirty="0"/>
              <a:t>🔑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Without guardrails, agentic pipelines will spiral out of control!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17F11-2DEF-F10A-5340-AFC6DDA04AEE}"/>
              </a:ext>
            </a:extLst>
          </p:cNvPr>
          <p:cNvSpPr txBox="1"/>
          <p:nvPr/>
        </p:nvSpPr>
        <p:spPr>
          <a:xfrm>
            <a:off x="535936" y="7492227"/>
            <a:ext cx="6177061" cy="763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Final Thought:</a:t>
            </a:r>
          </a:p>
          <a:p>
            <a:r>
              <a:rPr lang="en-IN" sz="1600" dirty="0"/>
              <a:t>💡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Agentic Pipelines Nightmares &gt;&gt; Data Pipeline Problems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If we don’t solve governance now, trust in AI-driven systems will collapse!</a:t>
            </a:r>
          </a:p>
        </p:txBody>
      </p:sp>
      <p:pic>
        <p:nvPicPr>
          <p:cNvPr id="4098" name="Picture 2" descr="Data pipeline icon">
            <a:extLst>
              <a:ext uri="{FF2B5EF4-FFF2-40B4-BE49-F238E27FC236}">
                <a16:creationId xmlns:a16="http://schemas.microsoft.com/office/drawing/2014/main" id="{4A3BDF57-12D3-1969-5FD2-65B4A2E25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373" y="1701556"/>
            <a:ext cx="550707" cy="5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il valve icon">
            <a:extLst>
              <a:ext uri="{FF2B5EF4-FFF2-40B4-BE49-F238E27FC236}">
                <a16:creationId xmlns:a16="http://schemas.microsoft.com/office/drawing/2014/main" id="{AD553F9A-EB2C-A509-0674-46B00A8B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455" y="2326063"/>
            <a:ext cx="692536" cy="6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gital icon">
            <a:extLst>
              <a:ext uri="{FF2B5EF4-FFF2-40B4-BE49-F238E27FC236}">
                <a16:creationId xmlns:a16="http://schemas.microsoft.com/office/drawing/2014/main" id="{FB3E471C-C88E-3931-6CF0-4569C8F0D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4" y="3204736"/>
            <a:ext cx="880763" cy="8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ide icon">
            <a:extLst>
              <a:ext uri="{FF2B5EF4-FFF2-40B4-BE49-F238E27FC236}">
                <a16:creationId xmlns:a16="http://schemas.microsoft.com/office/drawing/2014/main" id="{84C9850C-CD0B-9104-E630-9E5FD54E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30" y="4036680"/>
            <a:ext cx="572088" cy="5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anding page icon">
            <a:extLst>
              <a:ext uri="{FF2B5EF4-FFF2-40B4-BE49-F238E27FC236}">
                <a16:creationId xmlns:a16="http://schemas.microsoft.com/office/drawing/2014/main" id="{F8A7A824-5462-092E-F288-CE19EC606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8" y="4685965"/>
            <a:ext cx="647692" cy="6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aindrops icon">
            <a:extLst>
              <a:ext uri="{FF2B5EF4-FFF2-40B4-BE49-F238E27FC236}">
                <a16:creationId xmlns:a16="http://schemas.microsoft.com/office/drawing/2014/main" id="{7B30F7F0-1718-A544-F92C-E114CCBBF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1" y="5372548"/>
            <a:ext cx="617388" cy="61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ontract icon">
            <a:extLst>
              <a:ext uri="{FF2B5EF4-FFF2-40B4-BE49-F238E27FC236}">
                <a16:creationId xmlns:a16="http://schemas.microsoft.com/office/drawing/2014/main" id="{B1A89349-E53D-E969-2291-5FCCF0840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131" y="6510261"/>
            <a:ext cx="617388" cy="61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earch icon">
            <a:extLst>
              <a:ext uri="{FF2B5EF4-FFF2-40B4-BE49-F238E27FC236}">
                <a16:creationId xmlns:a16="http://schemas.microsoft.com/office/drawing/2014/main" id="{050AE215-6C8F-C7B3-7BF3-EACEFAAA7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02" y="6479127"/>
            <a:ext cx="617388" cy="61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44BD6CE-3179-D9B9-A1E6-427C579886CC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43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C31A-CBA0-3999-A797-7CC331A8E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479CC8B-3C10-DA14-EEA3-FCFDCAA9BA14}"/>
              </a:ext>
            </a:extLst>
          </p:cNvPr>
          <p:cNvSpPr/>
          <p:nvPr/>
        </p:nvSpPr>
        <p:spPr>
          <a:xfrm>
            <a:off x="398015" y="92046"/>
            <a:ext cx="6364290" cy="1399910"/>
          </a:xfrm>
          <a:custGeom>
            <a:avLst/>
            <a:gdLst>
              <a:gd name="connsiteX0" fmla="*/ 0 w 6364290"/>
              <a:gd name="connsiteY0" fmla="*/ 233323 h 1399910"/>
              <a:gd name="connsiteX1" fmla="*/ 233323 w 6364290"/>
              <a:gd name="connsiteY1" fmla="*/ 0 h 1399910"/>
              <a:gd name="connsiteX2" fmla="*/ 941040 w 6364290"/>
              <a:gd name="connsiteY2" fmla="*/ 0 h 1399910"/>
              <a:gd name="connsiteX3" fmla="*/ 1589781 w 6364290"/>
              <a:gd name="connsiteY3" fmla="*/ 0 h 1399910"/>
              <a:gd name="connsiteX4" fmla="*/ 2120569 w 6364290"/>
              <a:gd name="connsiteY4" fmla="*/ 0 h 1399910"/>
              <a:gd name="connsiteX5" fmla="*/ 2592381 w 6364290"/>
              <a:gd name="connsiteY5" fmla="*/ 0 h 1399910"/>
              <a:gd name="connsiteX6" fmla="*/ 3241121 w 6364290"/>
              <a:gd name="connsiteY6" fmla="*/ 0 h 1399910"/>
              <a:gd name="connsiteX7" fmla="*/ 3830886 w 6364290"/>
              <a:gd name="connsiteY7" fmla="*/ 0 h 1399910"/>
              <a:gd name="connsiteX8" fmla="*/ 4538603 w 6364290"/>
              <a:gd name="connsiteY8" fmla="*/ 0 h 1399910"/>
              <a:gd name="connsiteX9" fmla="*/ 5187344 w 6364290"/>
              <a:gd name="connsiteY9" fmla="*/ 0 h 1399910"/>
              <a:gd name="connsiteX10" fmla="*/ 6130967 w 6364290"/>
              <a:gd name="connsiteY10" fmla="*/ 0 h 1399910"/>
              <a:gd name="connsiteX11" fmla="*/ 6364290 w 6364290"/>
              <a:gd name="connsiteY11" fmla="*/ 233323 h 1399910"/>
              <a:gd name="connsiteX12" fmla="*/ 6364290 w 6364290"/>
              <a:gd name="connsiteY12" fmla="*/ 671957 h 1399910"/>
              <a:gd name="connsiteX13" fmla="*/ 6364290 w 6364290"/>
              <a:gd name="connsiteY13" fmla="*/ 1166587 h 1399910"/>
              <a:gd name="connsiteX14" fmla="*/ 6130967 w 6364290"/>
              <a:gd name="connsiteY14" fmla="*/ 1399910 h 1399910"/>
              <a:gd name="connsiteX15" fmla="*/ 5423250 w 6364290"/>
              <a:gd name="connsiteY15" fmla="*/ 1399910 h 1399910"/>
              <a:gd name="connsiteX16" fmla="*/ 5010415 w 6364290"/>
              <a:gd name="connsiteY16" fmla="*/ 1399910 h 1399910"/>
              <a:gd name="connsiteX17" fmla="*/ 4538603 w 6364290"/>
              <a:gd name="connsiteY17" fmla="*/ 1399910 h 1399910"/>
              <a:gd name="connsiteX18" fmla="*/ 3889862 w 6364290"/>
              <a:gd name="connsiteY18" fmla="*/ 1399910 h 1399910"/>
              <a:gd name="connsiteX19" fmla="*/ 3418051 w 6364290"/>
              <a:gd name="connsiteY19" fmla="*/ 1399910 h 1399910"/>
              <a:gd name="connsiteX20" fmla="*/ 2887263 w 6364290"/>
              <a:gd name="connsiteY20" fmla="*/ 1399910 h 1399910"/>
              <a:gd name="connsiteX21" fmla="*/ 2415451 w 6364290"/>
              <a:gd name="connsiteY21" fmla="*/ 1399910 h 1399910"/>
              <a:gd name="connsiteX22" fmla="*/ 1825687 w 6364290"/>
              <a:gd name="connsiteY22" fmla="*/ 1399910 h 1399910"/>
              <a:gd name="connsiteX23" fmla="*/ 1412852 w 6364290"/>
              <a:gd name="connsiteY23" fmla="*/ 1399910 h 1399910"/>
              <a:gd name="connsiteX24" fmla="*/ 823087 w 6364290"/>
              <a:gd name="connsiteY24" fmla="*/ 1399910 h 1399910"/>
              <a:gd name="connsiteX25" fmla="*/ 233323 w 6364290"/>
              <a:gd name="connsiteY25" fmla="*/ 1399910 h 1399910"/>
              <a:gd name="connsiteX26" fmla="*/ 0 w 6364290"/>
              <a:gd name="connsiteY26" fmla="*/ 1166587 h 1399910"/>
              <a:gd name="connsiteX27" fmla="*/ 0 w 6364290"/>
              <a:gd name="connsiteY27" fmla="*/ 681290 h 1399910"/>
              <a:gd name="connsiteX28" fmla="*/ 0 w 6364290"/>
              <a:gd name="connsiteY28" fmla="*/ 233323 h 13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64290" h="1399910" extrusionOk="0">
                <a:moveTo>
                  <a:pt x="0" y="233323"/>
                </a:moveTo>
                <a:cubicBezTo>
                  <a:pt x="-18729" y="82414"/>
                  <a:pt x="76269" y="-10358"/>
                  <a:pt x="233323" y="0"/>
                </a:cubicBezTo>
                <a:cubicBezTo>
                  <a:pt x="396792" y="-21562"/>
                  <a:pt x="599794" y="58868"/>
                  <a:pt x="941040" y="0"/>
                </a:cubicBezTo>
                <a:cubicBezTo>
                  <a:pt x="1282286" y="-58868"/>
                  <a:pt x="1315272" y="46254"/>
                  <a:pt x="1589781" y="0"/>
                </a:cubicBezTo>
                <a:cubicBezTo>
                  <a:pt x="1864290" y="-46254"/>
                  <a:pt x="1876402" y="36630"/>
                  <a:pt x="2120569" y="0"/>
                </a:cubicBezTo>
                <a:cubicBezTo>
                  <a:pt x="2364736" y="-36630"/>
                  <a:pt x="2494479" y="46683"/>
                  <a:pt x="2592381" y="0"/>
                </a:cubicBezTo>
                <a:cubicBezTo>
                  <a:pt x="2690283" y="-46683"/>
                  <a:pt x="3061023" y="73475"/>
                  <a:pt x="3241121" y="0"/>
                </a:cubicBezTo>
                <a:cubicBezTo>
                  <a:pt x="3421219" y="-73475"/>
                  <a:pt x="3565955" y="40878"/>
                  <a:pt x="3830886" y="0"/>
                </a:cubicBezTo>
                <a:cubicBezTo>
                  <a:pt x="4095818" y="-40878"/>
                  <a:pt x="4208040" y="52590"/>
                  <a:pt x="4538603" y="0"/>
                </a:cubicBezTo>
                <a:cubicBezTo>
                  <a:pt x="4869166" y="-52590"/>
                  <a:pt x="4865456" y="52121"/>
                  <a:pt x="5187344" y="0"/>
                </a:cubicBezTo>
                <a:cubicBezTo>
                  <a:pt x="5509232" y="-52121"/>
                  <a:pt x="5899099" y="74006"/>
                  <a:pt x="6130967" y="0"/>
                </a:cubicBezTo>
                <a:cubicBezTo>
                  <a:pt x="6246928" y="-2007"/>
                  <a:pt x="6398494" y="92734"/>
                  <a:pt x="6364290" y="233323"/>
                </a:cubicBezTo>
                <a:cubicBezTo>
                  <a:pt x="6391693" y="395036"/>
                  <a:pt x="6315041" y="494067"/>
                  <a:pt x="6364290" y="671957"/>
                </a:cubicBezTo>
                <a:cubicBezTo>
                  <a:pt x="6413539" y="849847"/>
                  <a:pt x="6339941" y="1005241"/>
                  <a:pt x="6364290" y="1166587"/>
                </a:cubicBezTo>
                <a:cubicBezTo>
                  <a:pt x="6366080" y="1292558"/>
                  <a:pt x="6292089" y="1396886"/>
                  <a:pt x="6130967" y="1399910"/>
                </a:cubicBezTo>
                <a:cubicBezTo>
                  <a:pt x="5841780" y="1472514"/>
                  <a:pt x="5670570" y="1364913"/>
                  <a:pt x="5423250" y="1399910"/>
                </a:cubicBezTo>
                <a:cubicBezTo>
                  <a:pt x="5175930" y="1434907"/>
                  <a:pt x="5213409" y="1398467"/>
                  <a:pt x="5010415" y="1399910"/>
                </a:cubicBezTo>
                <a:cubicBezTo>
                  <a:pt x="4807421" y="1401353"/>
                  <a:pt x="4702111" y="1349840"/>
                  <a:pt x="4538603" y="1399910"/>
                </a:cubicBezTo>
                <a:cubicBezTo>
                  <a:pt x="4375095" y="1449980"/>
                  <a:pt x="4112987" y="1349394"/>
                  <a:pt x="3889862" y="1399910"/>
                </a:cubicBezTo>
                <a:cubicBezTo>
                  <a:pt x="3666737" y="1450426"/>
                  <a:pt x="3559319" y="1380432"/>
                  <a:pt x="3418051" y="1399910"/>
                </a:cubicBezTo>
                <a:cubicBezTo>
                  <a:pt x="3276783" y="1419388"/>
                  <a:pt x="3053722" y="1399184"/>
                  <a:pt x="2887263" y="1399910"/>
                </a:cubicBezTo>
                <a:cubicBezTo>
                  <a:pt x="2720804" y="1400636"/>
                  <a:pt x="2637411" y="1346870"/>
                  <a:pt x="2415451" y="1399910"/>
                </a:cubicBezTo>
                <a:cubicBezTo>
                  <a:pt x="2193491" y="1452950"/>
                  <a:pt x="2024640" y="1381583"/>
                  <a:pt x="1825687" y="1399910"/>
                </a:cubicBezTo>
                <a:cubicBezTo>
                  <a:pt x="1626734" y="1418237"/>
                  <a:pt x="1503898" y="1372026"/>
                  <a:pt x="1412852" y="1399910"/>
                </a:cubicBezTo>
                <a:cubicBezTo>
                  <a:pt x="1321807" y="1427794"/>
                  <a:pt x="1026218" y="1338834"/>
                  <a:pt x="823087" y="1399910"/>
                </a:cubicBezTo>
                <a:cubicBezTo>
                  <a:pt x="619956" y="1460986"/>
                  <a:pt x="527825" y="1399587"/>
                  <a:pt x="233323" y="1399910"/>
                </a:cubicBezTo>
                <a:cubicBezTo>
                  <a:pt x="113590" y="1395938"/>
                  <a:pt x="-16663" y="1282314"/>
                  <a:pt x="0" y="1166587"/>
                </a:cubicBezTo>
                <a:cubicBezTo>
                  <a:pt x="-25470" y="1020573"/>
                  <a:pt x="546" y="845149"/>
                  <a:pt x="0" y="681290"/>
                </a:cubicBezTo>
                <a:cubicBezTo>
                  <a:pt x="-546" y="517431"/>
                  <a:pt x="19954" y="437021"/>
                  <a:pt x="0" y="23332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37BBB-7BB3-C239-7E9D-BFEC67F64DB6}"/>
              </a:ext>
            </a:extLst>
          </p:cNvPr>
          <p:cNvSpPr txBox="1"/>
          <p:nvPr/>
        </p:nvSpPr>
        <p:spPr>
          <a:xfrm>
            <a:off x="486617" y="27763"/>
            <a:ext cx="6275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 </a:t>
            </a:r>
            <a:r>
              <a:rPr lang="en-IN" sz="5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Productivity</a:t>
            </a:r>
          </a:p>
          <a:p>
            <a:pPr algn="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Paradox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531941-4680-D385-037C-140997056588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16CC4F71-8D98-16C1-4E9F-5D5FC621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44D0F9-8DF9-CB25-3FA4-FC8FB4A6704B}"/>
              </a:ext>
            </a:extLst>
          </p:cNvPr>
          <p:cNvSpPr txBox="1"/>
          <p:nvPr/>
        </p:nvSpPr>
        <p:spPr>
          <a:xfrm>
            <a:off x="252160" y="1632536"/>
            <a:ext cx="4474344" cy="1853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Promise vs. The Reality</a:t>
            </a:r>
          </a:p>
          <a:p>
            <a:pPr>
              <a:buNone/>
            </a:pPr>
            <a:r>
              <a:rPr lang="en-IN" sz="1600" dirty="0"/>
              <a:t>❓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AI Vendors Claim: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"AI can make work 10x or 100x faster!"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"A task that took 100 days will now take 1!"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"AI will replace entire teams!"</a:t>
            </a:r>
          </a:p>
          <a:p>
            <a:pPr>
              <a:buNone/>
            </a:pPr>
            <a:r>
              <a:rPr lang="en-IN" sz="1600" dirty="0"/>
              <a:t>💡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Reality: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speeds up tasks, but doesn’t eliminate human oversight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Quality, debugging, and integration still take time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automation = more complexity, not always more efficiency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8ABEA-AC87-B95A-5A89-7BA718B86B8A}"/>
              </a:ext>
            </a:extLst>
          </p:cNvPr>
          <p:cNvSpPr txBox="1"/>
          <p:nvPr/>
        </p:nvSpPr>
        <p:spPr>
          <a:xfrm>
            <a:off x="836526" y="3469843"/>
            <a:ext cx="6275688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AI’s Hidden Cost: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Technical Debt</a:t>
            </a:r>
          </a:p>
          <a:p>
            <a:pPr>
              <a:buNone/>
            </a:pPr>
            <a:r>
              <a:rPr lang="en-IN" sz="1600" dirty="0"/>
              <a:t>🔥 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AI-Generated Code = Piling Up Problems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Messy &amp; redundant code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Security &amp; compliance risks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Hard to debug &amp; maintain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automation now → Bigger maintenance headaches later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2FF84-91E7-963A-445E-70E774525C30}"/>
              </a:ext>
            </a:extLst>
          </p:cNvPr>
          <p:cNvSpPr txBox="1"/>
          <p:nvPr/>
        </p:nvSpPr>
        <p:spPr>
          <a:xfrm>
            <a:off x="252159" y="4820214"/>
            <a:ext cx="5575872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Executives Fall for AI Hype</a:t>
            </a:r>
          </a:p>
          <a:p>
            <a:pPr>
              <a:buNone/>
            </a:pP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Why do non-tech leaders buy into exaggerated claims?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FOMO – They don’t want to be left behind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Magic Effect – Demos look impressive</a:t>
            </a:r>
          </a:p>
          <a:p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Marketing Spin – Vendors oversell AI’s capabilities</a:t>
            </a:r>
          </a:p>
          <a:p>
            <a:r>
              <a:rPr lang="en-IN" sz="1600" dirty="0"/>
              <a:t>🔎 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Missing Piece: Understanding AI’s Limitations!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56F7C2-73D4-5FD6-C124-BC09A391CF77}"/>
              </a:ext>
            </a:extLst>
          </p:cNvPr>
          <p:cNvSpPr txBox="1"/>
          <p:nvPr/>
        </p:nvSpPr>
        <p:spPr>
          <a:xfrm>
            <a:off x="2775205" y="6170583"/>
            <a:ext cx="4171950" cy="109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Need for </a:t>
            </a: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Tech-Savvy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Leadership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Smart leaders ask the right questions:</a:t>
            </a:r>
            <a:br>
              <a:rPr lang="en-US" dirty="0"/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What’s the real efficiency gain?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How much human oversight is still needed?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What’s the long-term cost of AI adoption?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022379-DC35-47F9-BFDD-4AB27609EF1E}"/>
              </a:ext>
            </a:extLst>
          </p:cNvPr>
          <p:cNvSpPr txBox="1"/>
          <p:nvPr/>
        </p:nvSpPr>
        <p:spPr>
          <a:xfrm>
            <a:off x="486621" y="7278352"/>
            <a:ext cx="4374705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AI is a Tool, Not a Magic Wand</a:t>
            </a:r>
          </a:p>
          <a:p>
            <a:pPr>
              <a:buNone/>
            </a:pP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can boost productivity, but it’s not a miracle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Used wisely, it’s a great assistant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Used blindly, it creates more problems than it solves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Think of AI as a power tool – It’s useful, but you still need a skilled worker!</a:t>
            </a:r>
          </a:p>
        </p:txBody>
      </p:sp>
      <p:pic>
        <p:nvPicPr>
          <p:cNvPr id="3076" name="Picture 4" descr="Letter x icon">
            <a:extLst>
              <a:ext uri="{FF2B5EF4-FFF2-40B4-BE49-F238E27FC236}">
                <a16:creationId xmlns:a16="http://schemas.microsoft.com/office/drawing/2014/main" id="{5134FDB3-B97E-EE86-6D9F-4511569EB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07" y="1870186"/>
            <a:ext cx="447801" cy="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F1EFD0-9FB5-2E1E-C327-676751F28CB1}"/>
              </a:ext>
            </a:extLst>
          </p:cNvPr>
          <p:cNvSpPr txBox="1"/>
          <p:nvPr/>
        </p:nvSpPr>
        <p:spPr>
          <a:xfrm>
            <a:off x="3580162" y="1786573"/>
            <a:ext cx="60579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10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Arial Rounded MT Bold" panose="020F0704030504030204" pitchFamily="34" charset="0"/>
              </a:rPr>
              <a:t>100</a:t>
            </a:r>
            <a:endParaRPr lang="en-IN" dirty="0"/>
          </a:p>
        </p:txBody>
      </p:sp>
      <p:pic>
        <p:nvPicPr>
          <p:cNvPr id="3078" name="Picture 6" descr="Observation icon">
            <a:extLst>
              <a:ext uri="{FF2B5EF4-FFF2-40B4-BE49-F238E27FC236}">
                <a16:creationId xmlns:a16="http://schemas.microsoft.com/office/drawing/2014/main" id="{BC75429B-B1BD-86A4-7ED8-FB88DD47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054" y="2549667"/>
            <a:ext cx="682434" cy="68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ze icon">
            <a:extLst>
              <a:ext uri="{FF2B5EF4-FFF2-40B4-BE49-F238E27FC236}">
                <a16:creationId xmlns:a16="http://schemas.microsoft.com/office/drawing/2014/main" id="{C95357F6-E7FB-4F0E-B216-CC62B4BE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22" y="2593168"/>
            <a:ext cx="644822" cy="6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place icon">
            <a:extLst>
              <a:ext uri="{FF2B5EF4-FFF2-40B4-BE49-F238E27FC236}">
                <a16:creationId xmlns:a16="http://schemas.microsoft.com/office/drawing/2014/main" id="{CD3E788C-C829-4C90-BF66-67713272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86" y="1730200"/>
            <a:ext cx="693769" cy="6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oding language icon">
            <a:extLst>
              <a:ext uri="{FF2B5EF4-FFF2-40B4-BE49-F238E27FC236}">
                <a16:creationId xmlns:a16="http://schemas.microsoft.com/office/drawing/2014/main" id="{ED99F08A-A3A9-72EA-287D-DAC5BEF16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696" y="4006930"/>
            <a:ext cx="478864" cy="4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dware icon">
            <a:extLst>
              <a:ext uri="{FF2B5EF4-FFF2-40B4-BE49-F238E27FC236}">
                <a16:creationId xmlns:a16="http://schemas.microsoft.com/office/drawing/2014/main" id="{D0EDD5CE-B81C-196B-F488-0F247F75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717" y="3974436"/>
            <a:ext cx="521152" cy="5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Vulnerability icon">
            <a:extLst>
              <a:ext uri="{FF2B5EF4-FFF2-40B4-BE49-F238E27FC236}">
                <a16:creationId xmlns:a16="http://schemas.microsoft.com/office/drawing/2014/main" id="{B54DF96C-AA4B-3219-919E-3FFD9C39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907" y="3988584"/>
            <a:ext cx="521152" cy="52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ocial media icon">
            <a:extLst>
              <a:ext uri="{FF2B5EF4-FFF2-40B4-BE49-F238E27FC236}">
                <a16:creationId xmlns:a16="http://schemas.microsoft.com/office/drawing/2014/main" id="{B4DDDFFB-691A-7B85-8ECD-5F0B0BED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886" y="5388661"/>
            <a:ext cx="501751" cy="50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Wand icon">
            <a:extLst>
              <a:ext uri="{FF2B5EF4-FFF2-40B4-BE49-F238E27FC236}">
                <a16:creationId xmlns:a16="http://schemas.microsoft.com/office/drawing/2014/main" id="{E74C222C-BE8D-C321-B1A6-08FF6E6A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93" y="5364340"/>
            <a:ext cx="501752" cy="5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Digital marketing icon">
            <a:extLst>
              <a:ext uri="{FF2B5EF4-FFF2-40B4-BE49-F238E27FC236}">
                <a16:creationId xmlns:a16="http://schemas.microsoft.com/office/drawing/2014/main" id="{F8C00A73-BFAA-1FAE-B944-AD8A41C81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68" y="5364340"/>
            <a:ext cx="501752" cy="5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Businessman icon">
            <a:extLst>
              <a:ext uri="{FF2B5EF4-FFF2-40B4-BE49-F238E27FC236}">
                <a16:creationId xmlns:a16="http://schemas.microsoft.com/office/drawing/2014/main" id="{DFBF5DB6-9E2A-19F4-FA65-24ED7E89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4" y="6370857"/>
            <a:ext cx="573339" cy="57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ollar icon">
            <a:extLst>
              <a:ext uri="{FF2B5EF4-FFF2-40B4-BE49-F238E27FC236}">
                <a16:creationId xmlns:a16="http://schemas.microsoft.com/office/drawing/2014/main" id="{EDE4E2B0-0A41-021F-E931-F31EDC8C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02" y="6405916"/>
            <a:ext cx="501752" cy="5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Attention to detail icon">
            <a:extLst>
              <a:ext uri="{FF2B5EF4-FFF2-40B4-BE49-F238E27FC236}">
                <a16:creationId xmlns:a16="http://schemas.microsoft.com/office/drawing/2014/main" id="{CE56A416-30F6-BF84-53E8-E2DCD039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13" y="6370123"/>
            <a:ext cx="573338" cy="57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Sound icon">
            <a:extLst>
              <a:ext uri="{FF2B5EF4-FFF2-40B4-BE49-F238E27FC236}">
                <a16:creationId xmlns:a16="http://schemas.microsoft.com/office/drawing/2014/main" id="{24B43C27-C710-EAFD-B3A0-9AA2DF47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00" y="7530074"/>
            <a:ext cx="501753" cy="5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Positive icon">
            <a:extLst>
              <a:ext uri="{FF2B5EF4-FFF2-40B4-BE49-F238E27FC236}">
                <a16:creationId xmlns:a16="http://schemas.microsoft.com/office/drawing/2014/main" id="{BBE1EFEF-B24A-C6BF-FE8C-B6593D38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88" y="7501203"/>
            <a:ext cx="501753" cy="5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Blindness icon">
            <a:extLst>
              <a:ext uri="{FF2B5EF4-FFF2-40B4-BE49-F238E27FC236}">
                <a16:creationId xmlns:a16="http://schemas.microsoft.com/office/drawing/2014/main" id="{73D1BECB-9CEA-D525-0B76-E733BE45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255" y="7530074"/>
            <a:ext cx="501753" cy="50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D49F7DD6-AF52-56E5-0EB7-4C0AE05F3C3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627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E9DE-E474-8348-E71B-814CF83C2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2059A0-889D-5CA3-DCE1-950B55A2BE81}"/>
              </a:ext>
            </a:extLst>
          </p:cNvPr>
          <p:cNvSpPr/>
          <p:nvPr/>
        </p:nvSpPr>
        <p:spPr>
          <a:xfrm>
            <a:off x="351306" y="5693537"/>
            <a:ext cx="6496700" cy="1030616"/>
          </a:xfrm>
          <a:custGeom>
            <a:avLst/>
            <a:gdLst>
              <a:gd name="connsiteX0" fmla="*/ 0 w 6496700"/>
              <a:gd name="connsiteY0" fmla="*/ 171773 h 1030616"/>
              <a:gd name="connsiteX1" fmla="*/ 171773 w 6496700"/>
              <a:gd name="connsiteY1" fmla="*/ 0 h 1030616"/>
              <a:gd name="connsiteX2" fmla="*/ 854214 w 6496700"/>
              <a:gd name="connsiteY2" fmla="*/ 0 h 1030616"/>
              <a:gd name="connsiteX3" fmla="*/ 1475123 w 6496700"/>
              <a:gd name="connsiteY3" fmla="*/ 0 h 1030616"/>
              <a:gd name="connsiteX4" fmla="*/ 1972969 w 6496700"/>
              <a:gd name="connsiteY4" fmla="*/ 0 h 1030616"/>
              <a:gd name="connsiteX5" fmla="*/ 2409284 w 6496700"/>
              <a:gd name="connsiteY5" fmla="*/ 0 h 1030616"/>
              <a:gd name="connsiteX6" fmla="*/ 3030193 w 6496700"/>
              <a:gd name="connsiteY6" fmla="*/ 0 h 1030616"/>
              <a:gd name="connsiteX7" fmla="*/ 3589570 w 6496700"/>
              <a:gd name="connsiteY7" fmla="*/ 0 h 1030616"/>
              <a:gd name="connsiteX8" fmla="*/ 4272011 w 6496700"/>
              <a:gd name="connsiteY8" fmla="*/ 0 h 1030616"/>
              <a:gd name="connsiteX9" fmla="*/ 4892920 w 6496700"/>
              <a:gd name="connsiteY9" fmla="*/ 0 h 1030616"/>
              <a:gd name="connsiteX10" fmla="*/ 5329235 w 6496700"/>
              <a:gd name="connsiteY10" fmla="*/ 0 h 1030616"/>
              <a:gd name="connsiteX11" fmla="*/ 6324927 w 6496700"/>
              <a:gd name="connsiteY11" fmla="*/ 0 h 1030616"/>
              <a:gd name="connsiteX12" fmla="*/ 6496700 w 6496700"/>
              <a:gd name="connsiteY12" fmla="*/ 171773 h 1030616"/>
              <a:gd name="connsiteX13" fmla="*/ 6496700 w 6496700"/>
              <a:gd name="connsiteY13" fmla="*/ 501567 h 1030616"/>
              <a:gd name="connsiteX14" fmla="*/ 6496700 w 6496700"/>
              <a:gd name="connsiteY14" fmla="*/ 858843 h 1030616"/>
              <a:gd name="connsiteX15" fmla="*/ 6324927 w 6496700"/>
              <a:gd name="connsiteY15" fmla="*/ 1030616 h 1030616"/>
              <a:gd name="connsiteX16" fmla="*/ 5704018 w 6496700"/>
              <a:gd name="connsiteY16" fmla="*/ 1030616 h 1030616"/>
              <a:gd name="connsiteX17" fmla="*/ 5267703 w 6496700"/>
              <a:gd name="connsiteY17" fmla="*/ 1030616 h 1030616"/>
              <a:gd name="connsiteX18" fmla="*/ 4646794 w 6496700"/>
              <a:gd name="connsiteY18" fmla="*/ 1030616 h 1030616"/>
              <a:gd name="connsiteX19" fmla="*/ 4210480 w 6496700"/>
              <a:gd name="connsiteY19" fmla="*/ 1030616 h 1030616"/>
              <a:gd name="connsiteX20" fmla="*/ 3712633 w 6496700"/>
              <a:gd name="connsiteY20" fmla="*/ 1030616 h 1030616"/>
              <a:gd name="connsiteX21" fmla="*/ 3276319 w 6496700"/>
              <a:gd name="connsiteY21" fmla="*/ 1030616 h 1030616"/>
              <a:gd name="connsiteX22" fmla="*/ 2716941 w 6496700"/>
              <a:gd name="connsiteY22" fmla="*/ 1030616 h 1030616"/>
              <a:gd name="connsiteX23" fmla="*/ 2342158 w 6496700"/>
              <a:gd name="connsiteY23" fmla="*/ 1030616 h 1030616"/>
              <a:gd name="connsiteX24" fmla="*/ 1782781 w 6496700"/>
              <a:gd name="connsiteY24" fmla="*/ 1030616 h 1030616"/>
              <a:gd name="connsiteX25" fmla="*/ 1407998 w 6496700"/>
              <a:gd name="connsiteY25" fmla="*/ 1030616 h 1030616"/>
              <a:gd name="connsiteX26" fmla="*/ 725557 w 6496700"/>
              <a:gd name="connsiteY26" fmla="*/ 1030616 h 1030616"/>
              <a:gd name="connsiteX27" fmla="*/ 171773 w 6496700"/>
              <a:gd name="connsiteY27" fmla="*/ 1030616 h 1030616"/>
              <a:gd name="connsiteX28" fmla="*/ 0 w 6496700"/>
              <a:gd name="connsiteY28" fmla="*/ 858843 h 1030616"/>
              <a:gd name="connsiteX29" fmla="*/ 0 w 6496700"/>
              <a:gd name="connsiteY29" fmla="*/ 508437 h 1030616"/>
              <a:gd name="connsiteX30" fmla="*/ 0 w 6496700"/>
              <a:gd name="connsiteY30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96700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9670" y="-74260"/>
                  <a:pt x="579174" y="42316"/>
                  <a:pt x="854214" y="0"/>
                </a:cubicBezTo>
                <a:cubicBezTo>
                  <a:pt x="1129254" y="-42316"/>
                  <a:pt x="1320884" y="33868"/>
                  <a:pt x="1475123" y="0"/>
                </a:cubicBezTo>
                <a:cubicBezTo>
                  <a:pt x="1629362" y="-33868"/>
                  <a:pt x="1746062" y="15774"/>
                  <a:pt x="1972969" y="0"/>
                </a:cubicBezTo>
                <a:cubicBezTo>
                  <a:pt x="2199876" y="-15774"/>
                  <a:pt x="2268747" y="37064"/>
                  <a:pt x="2409284" y="0"/>
                </a:cubicBezTo>
                <a:cubicBezTo>
                  <a:pt x="2549822" y="-37064"/>
                  <a:pt x="2735229" y="40318"/>
                  <a:pt x="3030193" y="0"/>
                </a:cubicBezTo>
                <a:cubicBezTo>
                  <a:pt x="3325157" y="-40318"/>
                  <a:pt x="3472088" y="17306"/>
                  <a:pt x="3589570" y="0"/>
                </a:cubicBezTo>
                <a:cubicBezTo>
                  <a:pt x="3707052" y="-17306"/>
                  <a:pt x="3962306" y="77552"/>
                  <a:pt x="4272011" y="0"/>
                </a:cubicBezTo>
                <a:cubicBezTo>
                  <a:pt x="4581716" y="-77552"/>
                  <a:pt x="4724077" y="39122"/>
                  <a:pt x="4892920" y="0"/>
                </a:cubicBezTo>
                <a:cubicBezTo>
                  <a:pt x="5061763" y="-39122"/>
                  <a:pt x="5144280" y="33775"/>
                  <a:pt x="5329235" y="0"/>
                </a:cubicBezTo>
                <a:cubicBezTo>
                  <a:pt x="5514190" y="-33775"/>
                  <a:pt x="5965465" y="72959"/>
                  <a:pt x="6324927" y="0"/>
                </a:cubicBezTo>
                <a:cubicBezTo>
                  <a:pt x="6427986" y="-392"/>
                  <a:pt x="6501254" y="52387"/>
                  <a:pt x="6496700" y="171773"/>
                </a:cubicBezTo>
                <a:cubicBezTo>
                  <a:pt x="6496748" y="329961"/>
                  <a:pt x="6474915" y="363645"/>
                  <a:pt x="6496700" y="501567"/>
                </a:cubicBezTo>
                <a:cubicBezTo>
                  <a:pt x="6518485" y="639489"/>
                  <a:pt x="6455864" y="758482"/>
                  <a:pt x="6496700" y="858843"/>
                </a:cubicBezTo>
                <a:cubicBezTo>
                  <a:pt x="6490588" y="964267"/>
                  <a:pt x="6398566" y="1018201"/>
                  <a:pt x="6324927" y="1030616"/>
                </a:cubicBezTo>
                <a:cubicBezTo>
                  <a:pt x="6160089" y="1082766"/>
                  <a:pt x="5964633" y="1004882"/>
                  <a:pt x="5704018" y="1030616"/>
                </a:cubicBezTo>
                <a:cubicBezTo>
                  <a:pt x="5443403" y="1056350"/>
                  <a:pt x="5392655" y="1030050"/>
                  <a:pt x="5267703" y="1030616"/>
                </a:cubicBezTo>
                <a:cubicBezTo>
                  <a:pt x="5142751" y="1031182"/>
                  <a:pt x="4850352" y="965028"/>
                  <a:pt x="4646794" y="1030616"/>
                </a:cubicBezTo>
                <a:cubicBezTo>
                  <a:pt x="4443236" y="1096204"/>
                  <a:pt x="4331344" y="1021521"/>
                  <a:pt x="4210480" y="1030616"/>
                </a:cubicBezTo>
                <a:cubicBezTo>
                  <a:pt x="4089616" y="1039711"/>
                  <a:pt x="3848929" y="1013463"/>
                  <a:pt x="3712633" y="1030616"/>
                </a:cubicBezTo>
                <a:cubicBezTo>
                  <a:pt x="3576337" y="1047769"/>
                  <a:pt x="3373986" y="993860"/>
                  <a:pt x="3276319" y="1030616"/>
                </a:cubicBezTo>
                <a:cubicBezTo>
                  <a:pt x="3178652" y="1067372"/>
                  <a:pt x="2880386" y="1029473"/>
                  <a:pt x="2716941" y="1030616"/>
                </a:cubicBezTo>
                <a:cubicBezTo>
                  <a:pt x="2553496" y="1031759"/>
                  <a:pt x="2421631" y="1012623"/>
                  <a:pt x="2342158" y="1030616"/>
                </a:cubicBezTo>
                <a:cubicBezTo>
                  <a:pt x="2262685" y="1048609"/>
                  <a:pt x="2049495" y="1013288"/>
                  <a:pt x="1782781" y="1030616"/>
                </a:cubicBezTo>
                <a:cubicBezTo>
                  <a:pt x="1516067" y="1047944"/>
                  <a:pt x="1576957" y="1012424"/>
                  <a:pt x="1407998" y="1030616"/>
                </a:cubicBezTo>
                <a:cubicBezTo>
                  <a:pt x="1239039" y="1048808"/>
                  <a:pt x="916767" y="961743"/>
                  <a:pt x="725557" y="1030616"/>
                </a:cubicBezTo>
                <a:cubicBezTo>
                  <a:pt x="534347" y="1099489"/>
                  <a:pt x="355774" y="1017645"/>
                  <a:pt x="171773" y="1030616"/>
                </a:cubicBezTo>
                <a:cubicBezTo>
                  <a:pt x="72572" y="1030995"/>
                  <a:pt x="-2625" y="953801"/>
                  <a:pt x="0" y="858843"/>
                </a:cubicBezTo>
                <a:cubicBezTo>
                  <a:pt x="-39896" y="710085"/>
                  <a:pt x="19164" y="625025"/>
                  <a:pt x="0" y="508437"/>
                </a:cubicBezTo>
                <a:cubicBezTo>
                  <a:pt x="-19164" y="391849"/>
                  <a:pt x="14454" y="313050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E32767-8B60-32B8-89DC-0E573A392AE7}"/>
              </a:ext>
            </a:extLst>
          </p:cNvPr>
          <p:cNvSpPr txBox="1"/>
          <p:nvPr/>
        </p:nvSpPr>
        <p:spPr>
          <a:xfrm>
            <a:off x="397481" y="5646493"/>
            <a:ext cx="6352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err="1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SageMaker</a:t>
            </a:r>
            <a:r>
              <a:rPr lang="en-IN" sz="36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Unified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Studio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Core Building Blocks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89ECFE-B138-8AB4-729D-B9C67F730E4D}"/>
              </a:ext>
            </a:extLst>
          </p:cNvPr>
          <p:cNvSpPr txBox="1"/>
          <p:nvPr/>
        </p:nvSpPr>
        <p:spPr>
          <a:xfrm>
            <a:off x="5684791" y="631238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59643103-71A7-96AE-2D03-F1B3F074B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13" y="631723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E402B67-6524-6B10-AFEC-2E8FBDEEA5A8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3361A97-4D35-CB93-CDD5-1B627B07B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83" y="3079394"/>
            <a:ext cx="3268436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Domain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Think: Company-wide setup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Keeps everything aligned with your org policies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Domain Units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📦 Think: Departments or teams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Like Finance, Marketing, etc. Each gets its own 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Domain Portal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🌐 Web login to access Studio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One place for all users to work (no AWS console needed)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F063C96-8F9D-F32D-D235-0B570C584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819" y="3079394"/>
            <a:ext cx="3390712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Blueprints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🧰 Ready-made templates to create data infra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For example: Glue + EMR combo ready in a click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 Profiles</a:t>
            </a:r>
            <a:b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📋 Pre-configured setups for common needs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Example: “Data Analysis” = Athena + Redshift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Projects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🛠 Workspaces where users build pipelines, notebooks, etc.</a:t>
            </a:r>
            <a:b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Teams collaborate and work on actual tasks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68432-07ED-CE0F-C20D-684E1A417E75}"/>
              </a:ext>
            </a:extLst>
          </p:cNvPr>
          <p:cNvSpPr txBox="1"/>
          <p:nvPr/>
        </p:nvSpPr>
        <p:spPr>
          <a:xfrm>
            <a:off x="1074713" y="2704816"/>
            <a:ext cx="5235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🧱 Core Components (Inside SageMaker Studio)</a:t>
            </a:r>
            <a:endParaRPr lang="en-IN" sz="1600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0F16F-87FD-90B3-AFB7-C9C5297F6252}"/>
              </a:ext>
            </a:extLst>
          </p:cNvPr>
          <p:cNvSpPr txBox="1"/>
          <p:nvPr/>
        </p:nvSpPr>
        <p:spPr>
          <a:xfrm>
            <a:off x="656700" y="6767484"/>
            <a:ext cx="59375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🧩 Extra Notes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Environments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→ Set of tools you need for your project (e.g., Spark, Athena)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Catalog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→ Lets you share data across teams without duplicating it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Zero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ETL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→ Data flows in without manual extraction/movement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452A58-0850-7004-2361-CCDE04704390}"/>
              </a:ext>
            </a:extLst>
          </p:cNvPr>
          <p:cNvSpPr txBox="1"/>
          <p:nvPr/>
        </p:nvSpPr>
        <p:spPr>
          <a:xfrm>
            <a:off x="940334" y="7884320"/>
            <a:ext cx="5370318" cy="8309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/>
              <a:t>✅ Key Takeaway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SageMaker Studio = One hub to build, manage, and share data work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  <a:sym typeface="Wingdings" panose="05000000000000000000" pitchFamily="2" charset="2"/>
              </a:rPr>
              <a:t>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across people, teams, and tools</a:t>
            </a:r>
          </a:p>
        </p:txBody>
      </p:sp>
      <p:pic>
        <p:nvPicPr>
          <p:cNvPr id="1038" name="Picture 14" descr="Web url icon">
            <a:extLst>
              <a:ext uri="{FF2B5EF4-FFF2-40B4-BE49-F238E27FC236}">
                <a16:creationId xmlns:a16="http://schemas.microsoft.com/office/drawing/2014/main" id="{A1097AE8-ACD9-A48D-F4A2-FED6F914F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27" y="3042407"/>
            <a:ext cx="433577" cy="43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roject icon">
            <a:extLst>
              <a:ext uri="{FF2B5EF4-FFF2-40B4-BE49-F238E27FC236}">
                <a16:creationId xmlns:a16="http://schemas.microsoft.com/office/drawing/2014/main" id="{ABDCA90C-410A-9007-F453-DF751253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26" y="2938763"/>
            <a:ext cx="500888" cy="50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ursor icon">
            <a:extLst>
              <a:ext uri="{FF2B5EF4-FFF2-40B4-BE49-F238E27FC236}">
                <a16:creationId xmlns:a16="http://schemas.microsoft.com/office/drawing/2014/main" id="{5DB5C684-5F0C-B113-563A-9EE9C3CB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27" y="4499769"/>
            <a:ext cx="474663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rototype icon">
            <a:extLst>
              <a:ext uri="{FF2B5EF4-FFF2-40B4-BE49-F238E27FC236}">
                <a16:creationId xmlns:a16="http://schemas.microsoft.com/office/drawing/2014/main" id="{6DF5E824-2893-619F-849C-E8FA1BD7C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24" y="4463673"/>
            <a:ext cx="434180" cy="4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D1492547-C46D-0D72-18A8-AF7A400E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533" y="-959013"/>
            <a:ext cx="7199313" cy="42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87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F5ED9-0E41-031B-EF65-AEC0A916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4A9A74-34D1-5537-FB40-FBFA06457AB1}"/>
              </a:ext>
            </a:extLst>
          </p:cNvPr>
          <p:cNvSpPr/>
          <p:nvPr/>
        </p:nvSpPr>
        <p:spPr>
          <a:xfrm>
            <a:off x="1731322" y="3132621"/>
            <a:ext cx="3766611" cy="1090491"/>
          </a:xfrm>
          <a:custGeom>
            <a:avLst/>
            <a:gdLst>
              <a:gd name="connsiteX0" fmla="*/ 0 w 3766611"/>
              <a:gd name="connsiteY0" fmla="*/ 181752 h 1090491"/>
              <a:gd name="connsiteX1" fmla="*/ 181752 w 3766611"/>
              <a:gd name="connsiteY1" fmla="*/ 0 h 1090491"/>
              <a:gd name="connsiteX2" fmla="*/ 816999 w 3766611"/>
              <a:gd name="connsiteY2" fmla="*/ 0 h 1090491"/>
              <a:gd name="connsiteX3" fmla="*/ 1418214 w 3766611"/>
              <a:gd name="connsiteY3" fmla="*/ 0 h 1090491"/>
              <a:gd name="connsiteX4" fmla="*/ 1951368 w 3766611"/>
              <a:gd name="connsiteY4" fmla="*/ 0 h 1090491"/>
              <a:gd name="connsiteX5" fmla="*/ 2450490 w 3766611"/>
              <a:gd name="connsiteY5" fmla="*/ 0 h 1090491"/>
              <a:gd name="connsiteX6" fmla="*/ 3051706 w 3766611"/>
              <a:gd name="connsiteY6" fmla="*/ 0 h 1090491"/>
              <a:gd name="connsiteX7" fmla="*/ 3584859 w 3766611"/>
              <a:gd name="connsiteY7" fmla="*/ 0 h 1090491"/>
              <a:gd name="connsiteX8" fmla="*/ 3766611 w 3766611"/>
              <a:gd name="connsiteY8" fmla="*/ 181752 h 1090491"/>
              <a:gd name="connsiteX9" fmla="*/ 3766611 w 3766611"/>
              <a:gd name="connsiteY9" fmla="*/ 545246 h 1090491"/>
              <a:gd name="connsiteX10" fmla="*/ 3766611 w 3766611"/>
              <a:gd name="connsiteY10" fmla="*/ 908739 h 1090491"/>
              <a:gd name="connsiteX11" fmla="*/ 3584859 w 3766611"/>
              <a:gd name="connsiteY11" fmla="*/ 1090491 h 1090491"/>
              <a:gd name="connsiteX12" fmla="*/ 3085737 w 3766611"/>
              <a:gd name="connsiteY12" fmla="*/ 1090491 h 1090491"/>
              <a:gd name="connsiteX13" fmla="*/ 2586614 w 3766611"/>
              <a:gd name="connsiteY13" fmla="*/ 1090491 h 1090491"/>
              <a:gd name="connsiteX14" fmla="*/ 2121523 w 3766611"/>
              <a:gd name="connsiteY14" fmla="*/ 1090491 h 1090491"/>
              <a:gd name="connsiteX15" fmla="*/ 1656432 w 3766611"/>
              <a:gd name="connsiteY15" fmla="*/ 1090491 h 1090491"/>
              <a:gd name="connsiteX16" fmla="*/ 1191340 w 3766611"/>
              <a:gd name="connsiteY16" fmla="*/ 1090491 h 1090491"/>
              <a:gd name="connsiteX17" fmla="*/ 692218 w 3766611"/>
              <a:gd name="connsiteY17" fmla="*/ 1090491 h 1090491"/>
              <a:gd name="connsiteX18" fmla="*/ 181752 w 3766611"/>
              <a:gd name="connsiteY18" fmla="*/ 1090491 h 1090491"/>
              <a:gd name="connsiteX19" fmla="*/ 0 w 3766611"/>
              <a:gd name="connsiteY19" fmla="*/ 908739 h 1090491"/>
              <a:gd name="connsiteX20" fmla="*/ 0 w 3766611"/>
              <a:gd name="connsiteY20" fmla="*/ 545246 h 1090491"/>
              <a:gd name="connsiteX21" fmla="*/ 0 w 3766611"/>
              <a:gd name="connsiteY21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766611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10822" y="-287"/>
                  <a:pt x="664119" y="7734"/>
                  <a:pt x="816999" y="0"/>
                </a:cubicBezTo>
                <a:cubicBezTo>
                  <a:pt x="969879" y="-7734"/>
                  <a:pt x="1268737" y="48190"/>
                  <a:pt x="1418214" y="0"/>
                </a:cubicBezTo>
                <a:cubicBezTo>
                  <a:pt x="1567692" y="-48190"/>
                  <a:pt x="1691731" y="52985"/>
                  <a:pt x="1951368" y="0"/>
                </a:cubicBezTo>
                <a:cubicBezTo>
                  <a:pt x="2211005" y="-52985"/>
                  <a:pt x="2222457" y="19806"/>
                  <a:pt x="2450490" y="0"/>
                </a:cubicBezTo>
                <a:cubicBezTo>
                  <a:pt x="2678523" y="-19806"/>
                  <a:pt x="2832769" y="45119"/>
                  <a:pt x="3051706" y="0"/>
                </a:cubicBezTo>
                <a:cubicBezTo>
                  <a:pt x="3270643" y="-45119"/>
                  <a:pt x="3434955" y="28769"/>
                  <a:pt x="3584859" y="0"/>
                </a:cubicBezTo>
                <a:cubicBezTo>
                  <a:pt x="3679408" y="-6591"/>
                  <a:pt x="3759415" y="72818"/>
                  <a:pt x="3766611" y="181752"/>
                </a:cubicBezTo>
                <a:cubicBezTo>
                  <a:pt x="3768218" y="313710"/>
                  <a:pt x="3723242" y="440068"/>
                  <a:pt x="3766611" y="545246"/>
                </a:cubicBezTo>
                <a:cubicBezTo>
                  <a:pt x="3809980" y="650424"/>
                  <a:pt x="3762061" y="734331"/>
                  <a:pt x="3766611" y="908739"/>
                </a:cubicBezTo>
                <a:cubicBezTo>
                  <a:pt x="3777797" y="1008583"/>
                  <a:pt x="3687716" y="1077148"/>
                  <a:pt x="3584859" y="1090491"/>
                </a:cubicBezTo>
                <a:cubicBezTo>
                  <a:pt x="3476506" y="1116081"/>
                  <a:pt x="3285445" y="1088043"/>
                  <a:pt x="3085737" y="1090491"/>
                </a:cubicBezTo>
                <a:cubicBezTo>
                  <a:pt x="2886029" y="1092939"/>
                  <a:pt x="2757728" y="1081921"/>
                  <a:pt x="2586614" y="1090491"/>
                </a:cubicBezTo>
                <a:cubicBezTo>
                  <a:pt x="2415500" y="1099061"/>
                  <a:pt x="2236717" y="1047055"/>
                  <a:pt x="2121523" y="1090491"/>
                </a:cubicBezTo>
                <a:cubicBezTo>
                  <a:pt x="2006329" y="1133927"/>
                  <a:pt x="1790172" y="1077220"/>
                  <a:pt x="1656432" y="1090491"/>
                </a:cubicBezTo>
                <a:cubicBezTo>
                  <a:pt x="1522692" y="1103762"/>
                  <a:pt x="1336583" y="1071914"/>
                  <a:pt x="1191340" y="1090491"/>
                </a:cubicBezTo>
                <a:cubicBezTo>
                  <a:pt x="1046097" y="1109068"/>
                  <a:pt x="818740" y="1076147"/>
                  <a:pt x="692218" y="1090491"/>
                </a:cubicBezTo>
                <a:cubicBezTo>
                  <a:pt x="565696" y="1104835"/>
                  <a:pt x="385799" y="1064254"/>
                  <a:pt x="181752" y="1090491"/>
                </a:cubicBezTo>
                <a:cubicBezTo>
                  <a:pt x="99900" y="1103573"/>
                  <a:pt x="-22879" y="1027771"/>
                  <a:pt x="0" y="908739"/>
                </a:cubicBezTo>
                <a:cubicBezTo>
                  <a:pt x="-11315" y="740358"/>
                  <a:pt x="14813" y="705918"/>
                  <a:pt x="0" y="545246"/>
                </a:cubicBezTo>
                <a:cubicBezTo>
                  <a:pt x="-14813" y="384574"/>
                  <a:pt x="9746" y="360683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F1E41-78F4-D008-F403-8F53EC9B7CE1}"/>
              </a:ext>
            </a:extLst>
          </p:cNvPr>
          <p:cNvSpPr txBox="1"/>
          <p:nvPr/>
        </p:nvSpPr>
        <p:spPr>
          <a:xfrm>
            <a:off x="1709155" y="3113652"/>
            <a:ext cx="3742705" cy="12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18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53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 Ethics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1B4F1-FD92-0ED9-9790-82B9C37C5C2A}"/>
              </a:ext>
            </a:extLst>
          </p:cNvPr>
          <p:cNvSpPr txBox="1"/>
          <p:nvPr/>
        </p:nvSpPr>
        <p:spPr>
          <a:xfrm>
            <a:off x="3144206" y="4281915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3" name="Picture 20" descr="Black LinkedIn Icon">
            <a:extLst>
              <a:ext uri="{FF2B5EF4-FFF2-40B4-BE49-F238E27FC236}">
                <a16:creationId xmlns:a16="http://schemas.microsoft.com/office/drawing/2014/main" id="{DD45A170-AEF8-687B-18FE-AFA198F5C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76" y="4297623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B9C244-0B39-86F1-2EEE-6E1B71816E09}"/>
              </a:ext>
            </a:extLst>
          </p:cNvPr>
          <p:cNvSpPr txBox="1"/>
          <p:nvPr/>
        </p:nvSpPr>
        <p:spPr>
          <a:xfrm>
            <a:off x="422106" y="201102"/>
            <a:ext cx="631679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AI Ethics?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Study of moral principles that guide the development and use 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of AI ensuring it is fair, safe, and accountable while respecting human right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is like a powerful car; without ethical “rules of the road,” it can cause harm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33587-45D1-48CB-C9EA-01BB8E78B2D1}"/>
              </a:ext>
            </a:extLst>
          </p:cNvPr>
          <p:cNvSpPr txBox="1"/>
          <p:nvPr/>
        </p:nvSpPr>
        <p:spPr>
          <a:xfrm>
            <a:off x="1878521" y="1444148"/>
            <a:ext cx="51176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Does AI Ethics Matter?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Trust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People must trust AI to use it safely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&amp; Fairness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Prevent discrimination in AI decisions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Privacy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Protect personal data from misuse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Accountability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Who is responsible when AI makes mistakes?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Safety &amp; Security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should not cause harm or be misused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37BC2-5D64-90C6-7FB1-FA1938AAB942}"/>
              </a:ext>
            </a:extLst>
          </p:cNvPr>
          <p:cNvSpPr txBox="1"/>
          <p:nvPr/>
        </p:nvSpPr>
        <p:spPr>
          <a:xfrm>
            <a:off x="262463" y="4497931"/>
            <a:ext cx="59351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Examples of Ethical AI </a:t>
            </a:r>
            <a:r>
              <a:rPr lang="en-IN" sz="16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Challenges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Hiring Bias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in job screening favouring certain groups unfairly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Deepfakes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AI-generated fake videos spreading misinformation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Facial Recognition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Privacy concerns in surveillance and law enforcement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in Warfare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Autonomous weapons making life-and-death decisions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359A6-BF35-9669-1ED6-6CDD25CA7550}"/>
              </a:ext>
            </a:extLst>
          </p:cNvPr>
          <p:cNvSpPr txBox="1"/>
          <p:nvPr/>
        </p:nvSpPr>
        <p:spPr>
          <a:xfrm>
            <a:off x="675129" y="5821363"/>
            <a:ext cx="65127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Solutions</a:t>
            </a: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for Ethical AI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Fair AI Training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Diverse, unbiased training datasets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Explainable AI (XAI)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Making AI decisions understandable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Regulations &amp; Guidelines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Laws ensuring ethical AI use (like GDPR, AI Act)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Human Oversight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should assist, not replace, human decision-making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for Good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Using AI in healthcare, climate change, and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A2DD45-0BA0-A1D3-2965-02975EEBB7CF}"/>
              </a:ext>
            </a:extLst>
          </p:cNvPr>
          <p:cNvSpPr txBox="1"/>
          <p:nvPr/>
        </p:nvSpPr>
        <p:spPr>
          <a:xfrm>
            <a:off x="502301" y="7327229"/>
            <a:ext cx="53817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Future of AI Ethics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Stronger AI regulations worldwide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transparency in AI systems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designed for social good and fairness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Better AI-human collaboration with ethical safeguards</a:t>
            </a:r>
          </a:p>
        </p:txBody>
      </p:sp>
      <p:pic>
        <p:nvPicPr>
          <p:cNvPr id="3074" name="Picture 2" descr="Trust icon">
            <a:extLst>
              <a:ext uri="{FF2B5EF4-FFF2-40B4-BE49-F238E27FC236}">
                <a16:creationId xmlns:a16="http://schemas.microsoft.com/office/drawing/2014/main" id="{437E44AD-B73F-72AB-D40F-D185F6669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6" y="1542134"/>
            <a:ext cx="728416" cy="7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deals icon">
            <a:extLst>
              <a:ext uri="{FF2B5EF4-FFF2-40B4-BE49-F238E27FC236}">
                <a16:creationId xmlns:a16="http://schemas.microsoft.com/office/drawing/2014/main" id="{B751BE99-7977-D7EE-9BC8-06B2BD5D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64" y="1599196"/>
            <a:ext cx="695813" cy="6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cryption icon">
            <a:extLst>
              <a:ext uri="{FF2B5EF4-FFF2-40B4-BE49-F238E27FC236}">
                <a16:creationId xmlns:a16="http://schemas.microsoft.com/office/drawing/2014/main" id="{06000989-EA98-2367-7AB8-D12BA7BD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2" y="2397398"/>
            <a:ext cx="537017" cy="53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ccountability icon">
            <a:extLst>
              <a:ext uri="{FF2B5EF4-FFF2-40B4-BE49-F238E27FC236}">
                <a16:creationId xmlns:a16="http://schemas.microsoft.com/office/drawing/2014/main" id="{23A96705-9BE7-B618-1042-C755CD343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55" y="2317999"/>
            <a:ext cx="695813" cy="6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i ethics icon">
            <a:extLst>
              <a:ext uri="{FF2B5EF4-FFF2-40B4-BE49-F238E27FC236}">
                <a16:creationId xmlns:a16="http://schemas.microsoft.com/office/drawing/2014/main" id="{85BE19AE-C60B-4D73-AA39-BDFCFE5DF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3" y="3294113"/>
            <a:ext cx="841172" cy="84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i ethic icon">
            <a:extLst>
              <a:ext uri="{FF2B5EF4-FFF2-40B4-BE49-F238E27FC236}">
                <a16:creationId xmlns:a16="http://schemas.microsoft.com/office/drawing/2014/main" id="{901180C8-1DFF-3920-F08F-FF7E1313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01" y="3376549"/>
            <a:ext cx="774035" cy="77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onymous icon">
            <a:extLst>
              <a:ext uri="{FF2B5EF4-FFF2-40B4-BE49-F238E27FC236}">
                <a16:creationId xmlns:a16="http://schemas.microsoft.com/office/drawing/2014/main" id="{BE6B2F43-25FC-9767-F79B-F0FDAD57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65" y="4417839"/>
            <a:ext cx="837829" cy="8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obot icon">
            <a:extLst>
              <a:ext uri="{FF2B5EF4-FFF2-40B4-BE49-F238E27FC236}">
                <a16:creationId xmlns:a16="http://schemas.microsoft.com/office/drawing/2014/main" id="{9DB61D70-702E-2E31-7678-726A155A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16" y="5589681"/>
            <a:ext cx="837829" cy="8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gulation icon">
            <a:extLst>
              <a:ext uri="{FF2B5EF4-FFF2-40B4-BE49-F238E27FC236}">
                <a16:creationId xmlns:a16="http://schemas.microsoft.com/office/drawing/2014/main" id="{3E0D59A2-124F-45EE-F935-2097F6C1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87" y="7451224"/>
            <a:ext cx="677092" cy="67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Bot icon">
            <a:extLst>
              <a:ext uri="{FF2B5EF4-FFF2-40B4-BE49-F238E27FC236}">
                <a16:creationId xmlns:a16="http://schemas.microsoft.com/office/drawing/2014/main" id="{3ECE98FA-F756-02F0-4666-7EDB7EDC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35" y="7451224"/>
            <a:ext cx="599446" cy="5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rtificial intelligence icon">
            <a:extLst>
              <a:ext uri="{FF2B5EF4-FFF2-40B4-BE49-F238E27FC236}">
                <a16:creationId xmlns:a16="http://schemas.microsoft.com/office/drawing/2014/main" id="{182968A9-2526-71E0-59FB-65942F94D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586" y="8149827"/>
            <a:ext cx="599446" cy="5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CBDEAFA-8D88-BB77-04CF-F483515CA914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341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6732FB-F6C9-625C-D9C1-F12F35635318}"/>
              </a:ext>
            </a:extLst>
          </p:cNvPr>
          <p:cNvSpPr/>
          <p:nvPr/>
        </p:nvSpPr>
        <p:spPr>
          <a:xfrm>
            <a:off x="2483095" y="92046"/>
            <a:ext cx="2233118" cy="1090491"/>
          </a:xfrm>
          <a:custGeom>
            <a:avLst/>
            <a:gdLst>
              <a:gd name="connsiteX0" fmla="*/ 0 w 2233118"/>
              <a:gd name="connsiteY0" fmla="*/ 181752 h 1090491"/>
              <a:gd name="connsiteX1" fmla="*/ 181752 w 2233118"/>
              <a:gd name="connsiteY1" fmla="*/ 0 h 1090491"/>
              <a:gd name="connsiteX2" fmla="*/ 686548 w 2233118"/>
              <a:gd name="connsiteY2" fmla="*/ 0 h 1090491"/>
              <a:gd name="connsiteX3" fmla="*/ 1172647 w 2233118"/>
              <a:gd name="connsiteY3" fmla="*/ 0 h 1090491"/>
              <a:gd name="connsiteX4" fmla="*/ 1621355 w 2233118"/>
              <a:gd name="connsiteY4" fmla="*/ 0 h 1090491"/>
              <a:gd name="connsiteX5" fmla="*/ 2051366 w 2233118"/>
              <a:gd name="connsiteY5" fmla="*/ 0 h 1090491"/>
              <a:gd name="connsiteX6" fmla="*/ 2233118 w 2233118"/>
              <a:gd name="connsiteY6" fmla="*/ 181752 h 1090491"/>
              <a:gd name="connsiteX7" fmla="*/ 2233118 w 2233118"/>
              <a:gd name="connsiteY7" fmla="*/ 530706 h 1090491"/>
              <a:gd name="connsiteX8" fmla="*/ 2233118 w 2233118"/>
              <a:gd name="connsiteY8" fmla="*/ 908739 h 1090491"/>
              <a:gd name="connsiteX9" fmla="*/ 2051366 w 2233118"/>
              <a:gd name="connsiteY9" fmla="*/ 1090491 h 1090491"/>
              <a:gd name="connsiteX10" fmla="*/ 1621355 w 2233118"/>
              <a:gd name="connsiteY10" fmla="*/ 1090491 h 1090491"/>
              <a:gd name="connsiteX11" fmla="*/ 1135255 w 2233118"/>
              <a:gd name="connsiteY11" fmla="*/ 1090491 h 1090491"/>
              <a:gd name="connsiteX12" fmla="*/ 630459 w 2233118"/>
              <a:gd name="connsiteY12" fmla="*/ 1090491 h 1090491"/>
              <a:gd name="connsiteX13" fmla="*/ 181752 w 2233118"/>
              <a:gd name="connsiteY13" fmla="*/ 1090491 h 1090491"/>
              <a:gd name="connsiteX14" fmla="*/ 0 w 2233118"/>
              <a:gd name="connsiteY14" fmla="*/ 908739 h 1090491"/>
              <a:gd name="connsiteX15" fmla="*/ 0 w 2233118"/>
              <a:gd name="connsiteY15" fmla="*/ 537976 h 1090491"/>
              <a:gd name="connsiteX16" fmla="*/ 0 w 2233118"/>
              <a:gd name="connsiteY16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33118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292282" y="-4694"/>
                  <a:pt x="562979" y="1911"/>
                  <a:pt x="686548" y="0"/>
                </a:cubicBezTo>
                <a:cubicBezTo>
                  <a:pt x="810117" y="-1911"/>
                  <a:pt x="976240" y="28024"/>
                  <a:pt x="1172647" y="0"/>
                </a:cubicBezTo>
                <a:cubicBezTo>
                  <a:pt x="1369054" y="-28024"/>
                  <a:pt x="1473319" y="17654"/>
                  <a:pt x="1621355" y="0"/>
                </a:cubicBezTo>
                <a:cubicBezTo>
                  <a:pt x="1769391" y="-17654"/>
                  <a:pt x="1910022" y="48190"/>
                  <a:pt x="2051366" y="0"/>
                </a:cubicBezTo>
                <a:cubicBezTo>
                  <a:pt x="2153279" y="4399"/>
                  <a:pt x="2260728" y="70711"/>
                  <a:pt x="2233118" y="181752"/>
                </a:cubicBezTo>
                <a:cubicBezTo>
                  <a:pt x="2255610" y="342014"/>
                  <a:pt x="2224199" y="399129"/>
                  <a:pt x="2233118" y="530706"/>
                </a:cubicBezTo>
                <a:cubicBezTo>
                  <a:pt x="2242037" y="662283"/>
                  <a:pt x="2216142" y="729888"/>
                  <a:pt x="2233118" y="908739"/>
                </a:cubicBezTo>
                <a:cubicBezTo>
                  <a:pt x="2230490" y="1010000"/>
                  <a:pt x="2140557" y="1096174"/>
                  <a:pt x="2051366" y="1090491"/>
                </a:cubicBezTo>
                <a:cubicBezTo>
                  <a:pt x="1919243" y="1104623"/>
                  <a:pt x="1801344" y="1056921"/>
                  <a:pt x="1621355" y="1090491"/>
                </a:cubicBezTo>
                <a:cubicBezTo>
                  <a:pt x="1441366" y="1124061"/>
                  <a:pt x="1375265" y="1077527"/>
                  <a:pt x="1135255" y="1090491"/>
                </a:cubicBezTo>
                <a:cubicBezTo>
                  <a:pt x="895245" y="1103455"/>
                  <a:pt x="826453" y="1069216"/>
                  <a:pt x="630459" y="1090491"/>
                </a:cubicBezTo>
                <a:cubicBezTo>
                  <a:pt x="434465" y="1111766"/>
                  <a:pt x="354702" y="1047716"/>
                  <a:pt x="181752" y="1090491"/>
                </a:cubicBezTo>
                <a:cubicBezTo>
                  <a:pt x="71360" y="1107785"/>
                  <a:pt x="-15434" y="1000092"/>
                  <a:pt x="0" y="908739"/>
                </a:cubicBezTo>
                <a:cubicBezTo>
                  <a:pt x="-41351" y="767907"/>
                  <a:pt x="21652" y="657041"/>
                  <a:pt x="0" y="537976"/>
                </a:cubicBezTo>
                <a:cubicBezTo>
                  <a:pt x="-21652" y="418911"/>
                  <a:pt x="34779" y="300239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AE912-17AE-DCF8-1311-0585814CEC46}"/>
              </a:ext>
            </a:extLst>
          </p:cNvPr>
          <p:cNvSpPr txBox="1"/>
          <p:nvPr/>
        </p:nvSpPr>
        <p:spPr>
          <a:xfrm>
            <a:off x="2514396" y="95103"/>
            <a:ext cx="2233118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18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53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XAI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C9D1F-544B-6552-E7DD-AAA96F055A24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4BD024-3999-2110-D92E-ED6BD828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02" y="44366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AEECA-3CAB-111F-F837-95D9C2A0FBFD}"/>
              </a:ext>
            </a:extLst>
          </p:cNvPr>
          <p:cNvSpPr txBox="1"/>
          <p:nvPr/>
        </p:nvSpPr>
        <p:spPr>
          <a:xfrm>
            <a:off x="173752" y="1436695"/>
            <a:ext cx="6205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Explainable AI (XAI)?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models often behave like black boxes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—the ‘why’ remains missing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XAI aims to make decisions understandable &amp; interpretable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E986B-DFD5-88DC-964A-81BA12539F82}"/>
              </a:ext>
            </a:extLst>
          </p:cNvPr>
          <p:cNvSpPr txBox="1"/>
          <p:nvPr/>
        </p:nvSpPr>
        <p:spPr>
          <a:xfrm>
            <a:off x="2560155" y="2181713"/>
            <a:ext cx="4602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Does Explainability Matter?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Trust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for users to trust AI decisions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Fairness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to prevent bias &amp; discrimination in AI models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Regulations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to abide by Laws (i.e. GDPR)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Debugging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to improve AI performance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Safety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–in healthcare, finance, autonomous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7E7BC-7922-7F72-E132-46769BF1F2AE}"/>
              </a:ext>
            </a:extLst>
          </p:cNvPr>
          <p:cNvSpPr txBox="1"/>
          <p:nvPr/>
        </p:nvSpPr>
        <p:spPr>
          <a:xfrm>
            <a:off x="156765" y="3694315"/>
            <a:ext cx="53363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AI Becomes Explainable?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Feature Importance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–data points influencing the decision?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Decision Trees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breaking down decision path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Local vs. Global Explanations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Local: Why was this decision made? 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Global: How does the model behave in general?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SHAP &amp; LIME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Techniques for interpreting black-box AI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 Transparency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Using simpler, more interpretable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8F276-E8CF-6D01-055C-D0B77D3F2AF0}"/>
              </a:ext>
            </a:extLst>
          </p:cNvPr>
          <p:cNvSpPr txBox="1"/>
          <p:nvPr/>
        </p:nvSpPr>
        <p:spPr>
          <a:xfrm>
            <a:off x="1839848" y="5666779"/>
            <a:ext cx="5336399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Trade-offs: Accuracy vs. Explainability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Deep Learning Models (Black Box)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Highly accurate but hard to interpret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- Used in image recognition, NLP, etc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Simple Models (Transparent but Less Powerful)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Decision trees, linear regression are more interpretable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	- Used when explanations are critical (e.g. healthcare, finance)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D1F750-6676-0C81-BAD2-CF78A3874891}"/>
              </a:ext>
            </a:extLst>
          </p:cNvPr>
          <p:cNvSpPr txBox="1"/>
          <p:nvPr/>
        </p:nvSpPr>
        <p:spPr>
          <a:xfrm>
            <a:off x="491157" y="7305115"/>
            <a:ext cx="58443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&amp; Future of XAI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Trade-off: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explainability can reduce performance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Human Interpretation: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Even simple explanations can be misunderstood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Detection: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XAI helps, but bias elimination is tough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Future: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that explains itself in human-like language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2DEB34-666D-F2A3-DE0C-5CC59A0B46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295019" y="444253"/>
            <a:ext cx="853584" cy="876012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5FE7BA-B4EF-6E94-BB83-FBCB30BBA7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36503" y="2340537"/>
            <a:ext cx="634997" cy="594542"/>
          </a:xfrm>
          <a:prstGeom prst="rect">
            <a:avLst/>
          </a:prstGeom>
          <a:noFill/>
        </p:spPr>
      </p:pic>
      <p:pic>
        <p:nvPicPr>
          <p:cNvPr id="4098" name="Picture 2" descr="Fairness - Free miscellaneous icons">
            <a:extLst>
              <a:ext uri="{FF2B5EF4-FFF2-40B4-BE49-F238E27FC236}">
                <a16:creationId xmlns:a16="http://schemas.microsoft.com/office/drawing/2014/main" id="{C2F4EB0D-F9E6-E941-B5F6-45691072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88" y="2980951"/>
            <a:ext cx="636936" cy="63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2C07C1F-D3B8-80D1-36D9-8B9BBF3A6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41" y="4289051"/>
            <a:ext cx="632002" cy="63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cision tree - Free computer icons">
            <a:extLst>
              <a:ext uri="{FF2B5EF4-FFF2-40B4-BE49-F238E27FC236}">
                <a16:creationId xmlns:a16="http://schemas.microsoft.com/office/drawing/2014/main" id="{5B1E97FD-13DD-8B40-CF88-538B6BFD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88" y="4210249"/>
            <a:ext cx="763632" cy="71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lack Box Testing Icons - Free SVG &amp; PNG Black Box Testing ...">
            <a:extLst>
              <a:ext uri="{FF2B5EF4-FFF2-40B4-BE49-F238E27FC236}">
                <a16:creationId xmlns:a16="http://schemas.microsoft.com/office/drawing/2014/main" id="{5E5618CB-A987-7CE5-7E2F-F1D2BC18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50" y="5922099"/>
            <a:ext cx="697975" cy="656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ansparency Icon Vector Art, Icons, and Graphics for Free ...">
            <a:extLst>
              <a:ext uri="{FF2B5EF4-FFF2-40B4-BE49-F238E27FC236}">
                <a16:creationId xmlns:a16="http://schemas.microsoft.com/office/drawing/2014/main" id="{E18012B4-3B82-B198-A2C7-511F7E9F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7" y="6484695"/>
            <a:ext cx="877805" cy="78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ebugging Icon Royalty-Free Images, Stock Photos &amp; Pictures ...">
            <a:extLst>
              <a:ext uri="{FF2B5EF4-FFF2-40B4-BE49-F238E27FC236}">
                <a16:creationId xmlns:a16="http://schemas.microsoft.com/office/drawing/2014/main" id="{6A94B470-758C-DF61-A412-4C1F3035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0" y="2243780"/>
            <a:ext cx="846569" cy="79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52,824 Brand Safety Icon Royalty-Free Images, Stock Photos ...">
            <a:extLst>
              <a:ext uri="{FF2B5EF4-FFF2-40B4-BE49-F238E27FC236}">
                <a16:creationId xmlns:a16="http://schemas.microsoft.com/office/drawing/2014/main" id="{2B3CBCEF-9A6F-4783-C70D-D3C729BCE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34" y="3005499"/>
            <a:ext cx="675669" cy="63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ER – Trade-offs">
            <a:extLst>
              <a:ext uri="{FF2B5EF4-FFF2-40B4-BE49-F238E27FC236}">
                <a16:creationId xmlns:a16="http://schemas.microsoft.com/office/drawing/2014/main" id="{CD083998-0470-522A-9873-8FF6F4BB7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9" y="5725864"/>
            <a:ext cx="1091932" cy="68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93F1E2-CFAD-0C25-8E02-B4C8EF22C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60000"/>
          </a:blip>
          <a:stretch>
            <a:fillRect/>
          </a:stretch>
        </p:blipFill>
        <p:spPr>
          <a:xfrm>
            <a:off x="5249552" y="8041283"/>
            <a:ext cx="899053" cy="692192"/>
          </a:xfrm>
          <a:prstGeom prst="rect">
            <a:avLst/>
          </a:prstGeom>
          <a:noFill/>
        </p:spPr>
      </p:pic>
      <p:pic>
        <p:nvPicPr>
          <p:cNvPr id="4116" name="Picture 20" descr="Black LinkedIn Icon">
            <a:extLst>
              <a:ext uri="{FF2B5EF4-FFF2-40B4-BE49-F238E27FC236}">
                <a16:creationId xmlns:a16="http://schemas.microsoft.com/office/drawing/2014/main" id="{FB490483-C762-F0FD-37C9-11602E16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7EBAA44-7DC7-A5D9-8EEA-FD860445DB2A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550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67E03-E091-C249-239D-E8C903AB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7A6809-006D-F5E7-40C2-60ED2226EE32}"/>
              </a:ext>
            </a:extLst>
          </p:cNvPr>
          <p:cNvSpPr/>
          <p:nvPr/>
        </p:nvSpPr>
        <p:spPr>
          <a:xfrm>
            <a:off x="3599656" y="7432189"/>
            <a:ext cx="2767262" cy="1090491"/>
          </a:xfrm>
          <a:custGeom>
            <a:avLst/>
            <a:gdLst>
              <a:gd name="connsiteX0" fmla="*/ 0 w 2767262"/>
              <a:gd name="connsiteY0" fmla="*/ 181752 h 1090491"/>
              <a:gd name="connsiteX1" fmla="*/ 181752 w 2767262"/>
              <a:gd name="connsiteY1" fmla="*/ 0 h 1090491"/>
              <a:gd name="connsiteX2" fmla="*/ 710579 w 2767262"/>
              <a:gd name="connsiteY2" fmla="*/ 0 h 1090491"/>
              <a:gd name="connsiteX3" fmla="*/ 1215368 w 2767262"/>
              <a:gd name="connsiteY3" fmla="*/ 0 h 1090491"/>
              <a:gd name="connsiteX4" fmla="*/ 1672082 w 2767262"/>
              <a:gd name="connsiteY4" fmla="*/ 0 h 1090491"/>
              <a:gd name="connsiteX5" fmla="*/ 2104758 w 2767262"/>
              <a:gd name="connsiteY5" fmla="*/ 0 h 1090491"/>
              <a:gd name="connsiteX6" fmla="*/ 2585510 w 2767262"/>
              <a:gd name="connsiteY6" fmla="*/ 0 h 1090491"/>
              <a:gd name="connsiteX7" fmla="*/ 2767262 w 2767262"/>
              <a:gd name="connsiteY7" fmla="*/ 181752 h 1090491"/>
              <a:gd name="connsiteX8" fmla="*/ 2767262 w 2767262"/>
              <a:gd name="connsiteY8" fmla="*/ 537976 h 1090491"/>
              <a:gd name="connsiteX9" fmla="*/ 2767262 w 2767262"/>
              <a:gd name="connsiteY9" fmla="*/ 908739 h 1090491"/>
              <a:gd name="connsiteX10" fmla="*/ 2585510 w 2767262"/>
              <a:gd name="connsiteY10" fmla="*/ 1090491 h 1090491"/>
              <a:gd name="connsiteX11" fmla="*/ 2176871 w 2767262"/>
              <a:gd name="connsiteY11" fmla="*/ 1090491 h 1090491"/>
              <a:gd name="connsiteX12" fmla="*/ 1648044 w 2767262"/>
              <a:gd name="connsiteY12" fmla="*/ 1090491 h 1090491"/>
              <a:gd name="connsiteX13" fmla="*/ 1215368 w 2767262"/>
              <a:gd name="connsiteY13" fmla="*/ 1090491 h 1090491"/>
              <a:gd name="connsiteX14" fmla="*/ 806729 w 2767262"/>
              <a:gd name="connsiteY14" fmla="*/ 1090491 h 1090491"/>
              <a:gd name="connsiteX15" fmla="*/ 181752 w 2767262"/>
              <a:gd name="connsiteY15" fmla="*/ 1090491 h 1090491"/>
              <a:gd name="connsiteX16" fmla="*/ 0 w 2767262"/>
              <a:gd name="connsiteY16" fmla="*/ 908739 h 1090491"/>
              <a:gd name="connsiteX17" fmla="*/ 0 w 2767262"/>
              <a:gd name="connsiteY17" fmla="*/ 530706 h 1090491"/>
              <a:gd name="connsiteX18" fmla="*/ 0 w 2767262"/>
              <a:gd name="connsiteY18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7262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48532" y="-30891"/>
                  <a:pt x="562400" y="21932"/>
                  <a:pt x="710579" y="0"/>
                </a:cubicBezTo>
                <a:cubicBezTo>
                  <a:pt x="858758" y="-21932"/>
                  <a:pt x="992792" y="50313"/>
                  <a:pt x="1215368" y="0"/>
                </a:cubicBezTo>
                <a:cubicBezTo>
                  <a:pt x="1437944" y="-50313"/>
                  <a:pt x="1533781" y="36403"/>
                  <a:pt x="1672082" y="0"/>
                </a:cubicBezTo>
                <a:cubicBezTo>
                  <a:pt x="1810383" y="-36403"/>
                  <a:pt x="1922584" y="18202"/>
                  <a:pt x="2104758" y="0"/>
                </a:cubicBezTo>
                <a:cubicBezTo>
                  <a:pt x="2286932" y="-18202"/>
                  <a:pt x="2431075" y="6645"/>
                  <a:pt x="2585510" y="0"/>
                </a:cubicBezTo>
                <a:cubicBezTo>
                  <a:pt x="2676844" y="-9745"/>
                  <a:pt x="2769311" y="54460"/>
                  <a:pt x="2767262" y="181752"/>
                </a:cubicBezTo>
                <a:cubicBezTo>
                  <a:pt x="2790118" y="339575"/>
                  <a:pt x="2741715" y="368340"/>
                  <a:pt x="2767262" y="537976"/>
                </a:cubicBezTo>
                <a:cubicBezTo>
                  <a:pt x="2792809" y="707612"/>
                  <a:pt x="2742664" y="767064"/>
                  <a:pt x="2767262" y="908739"/>
                </a:cubicBezTo>
                <a:cubicBezTo>
                  <a:pt x="2745581" y="1005744"/>
                  <a:pt x="2703429" y="1084477"/>
                  <a:pt x="2585510" y="1090491"/>
                </a:cubicBezTo>
                <a:cubicBezTo>
                  <a:pt x="2407223" y="1117416"/>
                  <a:pt x="2297567" y="1061999"/>
                  <a:pt x="2176871" y="1090491"/>
                </a:cubicBezTo>
                <a:cubicBezTo>
                  <a:pt x="2056175" y="1118983"/>
                  <a:pt x="1813777" y="1054069"/>
                  <a:pt x="1648044" y="1090491"/>
                </a:cubicBezTo>
                <a:cubicBezTo>
                  <a:pt x="1482311" y="1126913"/>
                  <a:pt x="1318306" y="1090272"/>
                  <a:pt x="1215368" y="1090491"/>
                </a:cubicBezTo>
                <a:cubicBezTo>
                  <a:pt x="1112430" y="1090710"/>
                  <a:pt x="936191" y="1057407"/>
                  <a:pt x="806729" y="1090491"/>
                </a:cubicBezTo>
                <a:cubicBezTo>
                  <a:pt x="677267" y="1123575"/>
                  <a:pt x="474647" y="1048680"/>
                  <a:pt x="181752" y="1090491"/>
                </a:cubicBezTo>
                <a:cubicBezTo>
                  <a:pt x="94140" y="1101879"/>
                  <a:pt x="22145" y="989900"/>
                  <a:pt x="0" y="908739"/>
                </a:cubicBezTo>
                <a:cubicBezTo>
                  <a:pt x="-16089" y="760534"/>
                  <a:pt x="1889" y="684436"/>
                  <a:pt x="0" y="530706"/>
                </a:cubicBezTo>
                <a:cubicBezTo>
                  <a:pt x="-1889" y="376976"/>
                  <a:pt x="19608" y="278331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9F40C-0583-9DD6-62CE-06B6F33C657D}"/>
              </a:ext>
            </a:extLst>
          </p:cNvPr>
          <p:cNvSpPr txBox="1"/>
          <p:nvPr/>
        </p:nvSpPr>
        <p:spPr>
          <a:xfrm>
            <a:off x="3599656" y="7432189"/>
            <a:ext cx="2767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 err="1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MLOps</a:t>
            </a:r>
            <a:endParaRPr lang="en-IN" sz="5400" dirty="0">
              <a:solidFill>
                <a:srgbClr val="FF5A5F"/>
              </a:solidFill>
              <a:latin typeface="Cooper Black" panose="0208090404030B020404" pitchFamily="18" charset="0"/>
              <a:ea typeface="Segoe UI Black" panose="020B0A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3B852-2AD1-0345-504A-71BB49EBBCB9}"/>
              </a:ext>
            </a:extLst>
          </p:cNvPr>
          <p:cNvSpPr txBox="1"/>
          <p:nvPr/>
        </p:nvSpPr>
        <p:spPr>
          <a:xfrm>
            <a:off x="4563306" y="8544001"/>
            <a:ext cx="1072989" cy="288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6500C63F-4B79-720C-BB60-E1D3B9B05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27" y="8548854"/>
            <a:ext cx="236479" cy="2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5014C-EC5C-DD53-9761-D3C532188619}"/>
              </a:ext>
            </a:extLst>
          </p:cNvPr>
          <p:cNvSpPr txBox="1"/>
          <p:nvPr/>
        </p:nvSpPr>
        <p:spPr>
          <a:xfrm>
            <a:off x="489378" y="357844"/>
            <a:ext cx="5083076" cy="1250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🔍 What is </a:t>
            </a:r>
            <a:r>
              <a:rPr lang="en-US" sz="1635" b="1" dirty="0" err="1">
                <a:solidFill>
                  <a:srgbClr val="4E4E4E"/>
                </a:solidFill>
                <a:latin typeface="Arial Rounded MT Bold" panose="020F0704030504030204" pitchFamily="34" charset="0"/>
              </a:rPr>
              <a:t>MLOps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?</a:t>
            </a:r>
          </a:p>
          <a:p>
            <a:r>
              <a:rPr lang="en-US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MLOps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(Machine Learning Operations) is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practice of streamlining and automating the lifecycle of ML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models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—from development to deployment and maintenance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ensures scalable, reliable, and efficient ML workflows in production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4131D-2D76-E56D-4FB6-12D419A8A5ED}"/>
              </a:ext>
            </a:extLst>
          </p:cNvPr>
          <p:cNvSpPr txBox="1"/>
          <p:nvPr/>
        </p:nvSpPr>
        <p:spPr>
          <a:xfrm>
            <a:off x="446530" y="3273895"/>
            <a:ext cx="6532526" cy="2272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🛠️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Key Components</a:t>
            </a: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of </a:t>
            </a:r>
            <a:r>
              <a:rPr lang="en-IN" sz="1635" b="1" dirty="0" err="1">
                <a:solidFill>
                  <a:srgbClr val="4E4E4E"/>
                </a:solidFill>
                <a:latin typeface="Arial Rounded MT Bold" panose="020F0704030504030204" pitchFamily="34" charset="0"/>
              </a:rPr>
              <a:t>MLOps</a:t>
            </a:r>
            <a:endParaRPr lang="en-IN" sz="1635" b="1" dirty="0">
              <a:solidFill>
                <a:srgbClr val="4E4E4E"/>
              </a:solidFill>
              <a:latin typeface="Arial Rounded MT Bold" panose="020F0704030504030204" pitchFamily="34" charset="0"/>
            </a:endParaRP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1️⃣ Data Versioning &amp; Management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Keep track of datasets like code (DVC, Delta Lake)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2️⃣ Model Training &amp; Experimentation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Automate model tracking (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MLflow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Weights &amp; Biases)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3️⃣ Continuous Integration &amp; Deployment (CI/CD)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Automate testing &amp; rollouts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4️⃣ Model Monitoring &amp; Drift Detection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Detect concept drift and performance decay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5️⃣ Governance &amp; Compliance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Ensure fairness, explainability &amp; security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8448B-EED4-F601-A97E-296682E16D55}"/>
              </a:ext>
            </a:extLst>
          </p:cNvPr>
          <p:cNvSpPr txBox="1"/>
          <p:nvPr/>
        </p:nvSpPr>
        <p:spPr>
          <a:xfrm>
            <a:off x="1866585" y="5789814"/>
            <a:ext cx="5011605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⚙️ </a:t>
            </a:r>
            <a:r>
              <a:rPr lang="en-IN" sz="1635" b="1" dirty="0" err="1">
                <a:solidFill>
                  <a:srgbClr val="4E4E4E"/>
                </a:solidFill>
                <a:latin typeface="Arial Rounded MT Bold" panose="020F0704030504030204" pitchFamily="34" charset="0"/>
              </a:rPr>
              <a:t>MLOps</a:t>
            </a: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Lifecycle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Development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Data prep, model selection, experiments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Testing &amp; Validation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Automate performance checks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Deployment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Model packaging &amp; serving (Docker, Kubernetes)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Monitoring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Track performance &amp; retrain when necessary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C7917-F873-8EF9-67E6-61AA47FF3DAF}"/>
              </a:ext>
            </a:extLst>
          </p:cNvPr>
          <p:cNvSpPr txBox="1"/>
          <p:nvPr/>
        </p:nvSpPr>
        <p:spPr>
          <a:xfrm>
            <a:off x="1721258" y="1828517"/>
            <a:ext cx="5257799" cy="132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🚀 Why </a:t>
            </a:r>
            <a:r>
              <a:rPr lang="en-IN" sz="1635" b="1" dirty="0" err="1">
                <a:solidFill>
                  <a:srgbClr val="4E4E4E"/>
                </a:solidFill>
                <a:latin typeface="Arial Rounded MT Bold" panose="020F0704030504030204" pitchFamily="34" charset="0"/>
              </a:rPr>
              <a:t>MLOps</a:t>
            </a: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Matters?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Scalability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Ensures ML can run across teams &amp; infrastructure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Reproducibility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Versioning allows models to be recreated anytime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Automation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Reduces manual overhead &amp; human errors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Compliance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Helps maintain ethical &amp; legal standards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FD15F9-BFF4-B168-5978-9393F923C8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45444" y="7302044"/>
            <a:ext cx="2651208" cy="1220630"/>
          </a:xfrm>
          <a:prstGeom prst="rect">
            <a:avLst/>
          </a:prstGeom>
          <a:noFill/>
        </p:spPr>
      </p:pic>
      <p:pic>
        <p:nvPicPr>
          <p:cNvPr id="14" name="Picture 2" descr="Machine learning icon">
            <a:extLst>
              <a:ext uri="{FF2B5EF4-FFF2-40B4-BE49-F238E27FC236}">
                <a16:creationId xmlns:a16="http://schemas.microsoft.com/office/drawing/2014/main" id="{FB944425-C307-9F91-8E95-FC41FC229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454" y="574347"/>
            <a:ext cx="900535" cy="90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calable icon">
            <a:extLst>
              <a:ext uri="{FF2B5EF4-FFF2-40B4-BE49-F238E27FC236}">
                <a16:creationId xmlns:a16="http://schemas.microsoft.com/office/drawing/2014/main" id="{0974A175-0229-12CC-47F8-91900A8F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3" y="1991604"/>
            <a:ext cx="1039310" cy="10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rrows icon">
            <a:extLst>
              <a:ext uri="{FF2B5EF4-FFF2-40B4-BE49-F238E27FC236}">
                <a16:creationId xmlns:a16="http://schemas.microsoft.com/office/drawing/2014/main" id="{F0EB034A-A360-D2AB-7A6E-D41A0933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7" y="5771809"/>
            <a:ext cx="1274726" cy="12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A78B4271-5B1B-AD2D-1F62-F7E9FC8C2AED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04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5C255-F57C-EA78-5380-3B7A522AE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B48A8A-2BC9-95C8-B518-FFFB773354BD}"/>
              </a:ext>
            </a:extLst>
          </p:cNvPr>
          <p:cNvSpPr/>
          <p:nvPr/>
        </p:nvSpPr>
        <p:spPr>
          <a:xfrm>
            <a:off x="2228823" y="116110"/>
            <a:ext cx="2767262" cy="1090491"/>
          </a:xfrm>
          <a:custGeom>
            <a:avLst/>
            <a:gdLst>
              <a:gd name="connsiteX0" fmla="*/ 0 w 2767262"/>
              <a:gd name="connsiteY0" fmla="*/ 181752 h 1090491"/>
              <a:gd name="connsiteX1" fmla="*/ 181752 w 2767262"/>
              <a:gd name="connsiteY1" fmla="*/ 0 h 1090491"/>
              <a:gd name="connsiteX2" fmla="*/ 710579 w 2767262"/>
              <a:gd name="connsiteY2" fmla="*/ 0 h 1090491"/>
              <a:gd name="connsiteX3" fmla="*/ 1215368 w 2767262"/>
              <a:gd name="connsiteY3" fmla="*/ 0 h 1090491"/>
              <a:gd name="connsiteX4" fmla="*/ 1672082 w 2767262"/>
              <a:gd name="connsiteY4" fmla="*/ 0 h 1090491"/>
              <a:gd name="connsiteX5" fmla="*/ 2104758 w 2767262"/>
              <a:gd name="connsiteY5" fmla="*/ 0 h 1090491"/>
              <a:gd name="connsiteX6" fmla="*/ 2585510 w 2767262"/>
              <a:gd name="connsiteY6" fmla="*/ 0 h 1090491"/>
              <a:gd name="connsiteX7" fmla="*/ 2767262 w 2767262"/>
              <a:gd name="connsiteY7" fmla="*/ 181752 h 1090491"/>
              <a:gd name="connsiteX8" fmla="*/ 2767262 w 2767262"/>
              <a:gd name="connsiteY8" fmla="*/ 537976 h 1090491"/>
              <a:gd name="connsiteX9" fmla="*/ 2767262 w 2767262"/>
              <a:gd name="connsiteY9" fmla="*/ 908739 h 1090491"/>
              <a:gd name="connsiteX10" fmla="*/ 2585510 w 2767262"/>
              <a:gd name="connsiteY10" fmla="*/ 1090491 h 1090491"/>
              <a:gd name="connsiteX11" fmla="*/ 2176871 w 2767262"/>
              <a:gd name="connsiteY11" fmla="*/ 1090491 h 1090491"/>
              <a:gd name="connsiteX12" fmla="*/ 1648044 w 2767262"/>
              <a:gd name="connsiteY12" fmla="*/ 1090491 h 1090491"/>
              <a:gd name="connsiteX13" fmla="*/ 1215368 w 2767262"/>
              <a:gd name="connsiteY13" fmla="*/ 1090491 h 1090491"/>
              <a:gd name="connsiteX14" fmla="*/ 806729 w 2767262"/>
              <a:gd name="connsiteY14" fmla="*/ 1090491 h 1090491"/>
              <a:gd name="connsiteX15" fmla="*/ 181752 w 2767262"/>
              <a:gd name="connsiteY15" fmla="*/ 1090491 h 1090491"/>
              <a:gd name="connsiteX16" fmla="*/ 0 w 2767262"/>
              <a:gd name="connsiteY16" fmla="*/ 908739 h 1090491"/>
              <a:gd name="connsiteX17" fmla="*/ 0 w 2767262"/>
              <a:gd name="connsiteY17" fmla="*/ 530706 h 1090491"/>
              <a:gd name="connsiteX18" fmla="*/ 0 w 2767262"/>
              <a:gd name="connsiteY18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7262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48532" y="-30891"/>
                  <a:pt x="562400" y="21932"/>
                  <a:pt x="710579" y="0"/>
                </a:cubicBezTo>
                <a:cubicBezTo>
                  <a:pt x="858758" y="-21932"/>
                  <a:pt x="992792" y="50313"/>
                  <a:pt x="1215368" y="0"/>
                </a:cubicBezTo>
                <a:cubicBezTo>
                  <a:pt x="1437944" y="-50313"/>
                  <a:pt x="1533781" y="36403"/>
                  <a:pt x="1672082" y="0"/>
                </a:cubicBezTo>
                <a:cubicBezTo>
                  <a:pt x="1810383" y="-36403"/>
                  <a:pt x="1922584" y="18202"/>
                  <a:pt x="2104758" y="0"/>
                </a:cubicBezTo>
                <a:cubicBezTo>
                  <a:pt x="2286932" y="-18202"/>
                  <a:pt x="2431075" y="6645"/>
                  <a:pt x="2585510" y="0"/>
                </a:cubicBezTo>
                <a:cubicBezTo>
                  <a:pt x="2676844" y="-9745"/>
                  <a:pt x="2769311" y="54460"/>
                  <a:pt x="2767262" y="181752"/>
                </a:cubicBezTo>
                <a:cubicBezTo>
                  <a:pt x="2790118" y="339575"/>
                  <a:pt x="2741715" y="368340"/>
                  <a:pt x="2767262" y="537976"/>
                </a:cubicBezTo>
                <a:cubicBezTo>
                  <a:pt x="2792809" y="707612"/>
                  <a:pt x="2742664" y="767064"/>
                  <a:pt x="2767262" y="908739"/>
                </a:cubicBezTo>
                <a:cubicBezTo>
                  <a:pt x="2745581" y="1005744"/>
                  <a:pt x="2703429" y="1084477"/>
                  <a:pt x="2585510" y="1090491"/>
                </a:cubicBezTo>
                <a:cubicBezTo>
                  <a:pt x="2407223" y="1117416"/>
                  <a:pt x="2297567" y="1061999"/>
                  <a:pt x="2176871" y="1090491"/>
                </a:cubicBezTo>
                <a:cubicBezTo>
                  <a:pt x="2056175" y="1118983"/>
                  <a:pt x="1813777" y="1054069"/>
                  <a:pt x="1648044" y="1090491"/>
                </a:cubicBezTo>
                <a:cubicBezTo>
                  <a:pt x="1482311" y="1126913"/>
                  <a:pt x="1318306" y="1090272"/>
                  <a:pt x="1215368" y="1090491"/>
                </a:cubicBezTo>
                <a:cubicBezTo>
                  <a:pt x="1112430" y="1090710"/>
                  <a:pt x="936191" y="1057407"/>
                  <a:pt x="806729" y="1090491"/>
                </a:cubicBezTo>
                <a:cubicBezTo>
                  <a:pt x="677267" y="1123575"/>
                  <a:pt x="474647" y="1048680"/>
                  <a:pt x="181752" y="1090491"/>
                </a:cubicBezTo>
                <a:cubicBezTo>
                  <a:pt x="94140" y="1101879"/>
                  <a:pt x="22145" y="989900"/>
                  <a:pt x="0" y="908739"/>
                </a:cubicBezTo>
                <a:cubicBezTo>
                  <a:pt x="-16089" y="760534"/>
                  <a:pt x="1889" y="684436"/>
                  <a:pt x="0" y="530706"/>
                </a:cubicBezTo>
                <a:cubicBezTo>
                  <a:pt x="-1889" y="376976"/>
                  <a:pt x="19608" y="278331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8F351-5EF1-F81F-4514-8E1AB5C84871}"/>
              </a:ext>
            </a:extLst>
          </p:cNvPr>
          <p:cNvSpPr txBox="1"/>
          <p:nvPr/>
        </p:nvSpPr>
        <p:spPr>
          <a:xfrm>
            <a:off x="2228823" y="149377"/>
            <a:ext cx="2767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GenAI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E0F050-DD0F-6049-8A4B-54C957D1B792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6CC2A93D-1D3F-2A15-10DE-FA290667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C21B8-BE88-73D5-8EF4-901CBD66ECD2}"/>
              </a:ext>
            </a:extLst>
          </p:cNvPr>
          <p:cNvSpPr txBox="1"/>
          <p:nvPr/>
        </p:nvSpPr>
        <p:spPr>
          <a:xfrm>
            <a:off x="244555" y="1624419"/>
            <a:ext cx="6622003" cy="118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Generative AI (GenAI)?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type of AI that can create new content—text, images, music, code, and more—rather than just analyzing data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Like an AI artist, writer, or musician that generates original work based on patterns it has learned.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9CC9D-316E-E7EC-0D8C-1DA52E8D07F4}"/>
              </a:ext>
            </a:extLst>
          </p:cNvPr>
          <p:cNvSpPr txBox="1"/>
          <p:nvPr/>
        </p:nvSpPr>
        <p:spPr>
          <a:xfrm>
            <a:off x="1020729" y="2832440"/>
            <a:ext cx="6026580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Generative AI Works?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Training on Data: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learns from vast datasets (text, images, code, etc.)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Pattern Recognition: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Identifies relationships, structures, and styles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Content Generation: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Uses learned patterns to create new content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Refinement &amp; Feedback: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Adjusts output based on user input or corrections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EAF95-F62E-68A2-183A-519E91C18DB1}"/>
              </a:ext>
            </a:extLst>
          </p:cNvPr>
          <p:cNvSpPr txBox="1"/>
          <p:nvPr/>
        </p:nvSpPr>
        <p:spPr>
          <a:xfrm>
            <a:off x="244552" y="4182813"/>
            <a:ext cx="4784363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Popular Generative AI Models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GPT (Text)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Writes articles, chat responses, and summaries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DALL·E (Images)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Creates artwork from text descriptions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Codex (Code)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Writes and completes programming code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Jukebox (Music)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Generates songs and instrumental music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4568D-77FF-3D0F-C398-931CC64D564A}"/>
              </a:ext>
            </a:extLst>
          </p:cNvPr>
          <p:cNvSpPr txBox="1"/>
          <p:nvPr/>
        </p:nvSpPr>
        <p:spPr>
          <a:xfrm>
            <a:off x="1843038" y="5566250"/>
            <a:ext cx="5305360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Challenges &amp; Risks of GenAI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Misinformation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can generate fake news &amp; deepfakes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&amp; Ethics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can reflect biases in its training data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Creativity Debate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Is AI-generated content real creativity?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Privacy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models are trained on vast amounts of public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85F607-B2F1-D187-4F86-7268CA585B44}"/>
              </a:ext>
            </a:extLst>
          </p:cNvPr>
          <p:cNvSpPr txBox="1"/>
          <p:nvPr/>
        </p:nvSpPr>
        <p:spPr>
          <a:xfrm>
            <a:off x="329611" y="6908940"/>
            <a:ext cx="6124354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Future of Generative AI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human-like AI assistants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Personalized AI-generated content for individuals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that co-creates with humans in art, music, and writing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Ethical guidelines for responsible AI use</a:t>
            </a:r>
          </a:p>
        </p:txBody>
      </p:sp>
      <p:pic>
        <p:nvPicPr>
          <p:cNvPr id="2050" name="Picture 2" descr="Android icon">
            <a:extLst>
              <a:ext uri="{FF2B5EF4-FFF2-40B4-BE49-F238E27FC236}">
                <a16:creationId xmlns:a16="http://schemas.microsoft.com/office/drawing/2014/main" id="{ECCBA08B-0AF5-0B3D-4AA0-E0084B39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5" y="6823859"/>
            <a:ext cx="849637" cy="84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 learning icon">
            <a:extLst>
              <a:ext uri="{FF2B5EF4-FFF2-40B4-BE49-F238E27FC236}">
                <a16:creationId xmlns:a16="http://schemas.microsoft.com/office/drawing/2014/main" id="{1F540F87-77C0-260F-ECE8-08D5CE87B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51" y="504738"/>
            <a:ext cx="817285" cy="81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lackboard icon">
            <a:extLst>
              <a:ext uri="{FF2B5EF4-FFF2-40B4-BE49-F238E27FC236}">
                <a16:creationId xmlns:a16="http://schemas.microsoft.com/office/drawing/2014/main" id="{C7E3129A-6A66-D899-4C8B-A0358EFFD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1" y="3248930"/>
            <a:ext cx="733647" cy="7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hat icon">
            <a:extLst>
              <a:ext uri="{FF2B5EF4-FFF2-40B4-BE49-F238E27FC236}">
                <a16:creationId xmlns:a16="http://schemas.microsoft.com/office/drawing/2014/main" id="{B6D00F8A-31C1-CDCF-8EB9-6B9765627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308" y="4245731"/>
            <a:ext cx="706105" cy="7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mera icon">
            <a:extLst>
              <a:ext uri="{FF2B5EF4-FFF2-40B4-BE49-F238E27FC236}">
                <a16:creationId xmlns:a16="http://schemas.microsoft.com/office/drawing/2014/main" id="{26EE9E30-F1A6-FAE9-39E2-DDC569CD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190" y="4141686"/>
            <a:ext cx="706105" cy="7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adio icon">
            <a:extLst>
              <a:ext uri="{FF2B5EF4-FFF2-40B4-BE49-F238E27FC236}">
                <a16:creationId xmlns:a16="http://schemas.microsoft.com/office/drawing/2014/main" id="{3B854C69-DC25-653D-78FC-CF97B5979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08" y="4816738"/>
            <a:ext cx="706105" cy="7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evelopment icon">
            <a:extLst>
              <a:ext uri="{FF2B5EF4-FFF2-40B4-BE49-F238E27FC236}">
                <a16:creationId xmlns:a16="http://schemas.microsoft.com/office/drawing/2014/main" id="{8B0A0F2B-F99E-BE2D-B628-2BD07FA4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96" y="4888688"/>
            <a:ext cx="619104" cy="61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Man icon">
            <a:extLst>
              <a:ext uri="{FF2B5EF4-FFF2-40B4-BE49-F238E27FC236}">
                <a16:creationId xmlns:a16="http://schemas.microsoft.com/office/drawing/2014/main" id="{115C86A6-656F-0E60-6260-8CBE92ADB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1" y="5518425"/>
            <a:ext cx="733647" cy="7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deals icon">
            <a:extLst>
              <a:ext uri="{FF2B5EF4-FFF2-40B4-BE49-F238E27FC236}">
                <a16:creationId xmlns:a16="http://schemas.microsoft.com/office/drawing/2014/main" id="{182FF5B1-6EB1-7205-4B91-C88E87CE1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5" y="6150692"/>
            <a:ext cx="673171" cy="67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Robot icon">
            <a:extLst>
              <a:ext uri="{FF2B5EF4-FFF2-40B4-BE49-F238E27FC236}">
                <a16:creationId xmlns:a16="http://schemas.microsoft.com/office/drawing/2014/main" id="{419CACB4-B5E7-52D8-FD00-84F64DC7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8" y="400098"/>
            <a:ext cx="947812" cy="9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Robot icon">
            <a:extLst>
              <a:ext uri="{FF2B5EF4-FFF2-40B4-BE49-F238E27FC236}">
                <a16:creationId xmlns:a16="http://schemas.microsoft.com/office/drawing/2014/main" id="{5738ED95-0AF0-3EC0-3CE6-F5E06C34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85" y="7918713"/>
            <a:ext cx="809214" cy="80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88707CD-CD68-A64D-1EE3-27AC899DF705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567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DD4E-8550-8AD2-D1EA-971990AD8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BA2D5D-419A-49FE-18F9-186FA2F2196E}"/>
              </a:ext>
            </a:extLst>
          </p:cNvPr>
          <p:cNvSpPr/>
          <p:nvPr/>
        </p:nvSpPr>
        <p:spPr>
          <a:xfrm>
            <a:off x="2212646" y="7804301"/>
            <a:ext cx="2767262" cy="1090491"/>
          </a:xfrm>
          <a:custGeom>
            <a:avLst/>
            <a:gdLst>
              <a:gd name="connsiteX0" fmla="*/ 0 w 2767262"/>
              <a:gd name="connsiteY0" fmla="*/ 181752 h 1090491"/>
              <a:gd name="connsiteX1" fmla="*/ 181752 w 2767262"/>
              <a:gd name="connsiteY1" fmla="*/ 0 h 1090491"/>
              <a:gd name="connsiteX2" fmla="*/ 710579 w 2767262"/>
              <a:gd name="connsiteY2" fmla="*/ 0 h 1090491"/>
              <a:gd name="connsiteX3" fmla="*/ 1215368 w 2767262"/>
              <a:gd name="connsiteY3" fmla="*/ 0 h 1090491"/>
              <a:gd name="connsiteX4" fmla="*/ 1672082 w 2767262"/>
              <a:gd name="connsiteY4" fmla="*/ 0 h 1090491"/>
              <a:gd name="connsiteX5" fmla="*/ 2104758 w 2767262"/>
              <a:gd name="connsiteY5" fmla="*/ 0 h 1090491"/>
              <a:gd name="connsiteX6" fmla="*/ 2585510 w 2767262"/>
              <a:gd name="connsiteY6" fmla="*/ 0 h 1090491"/>
              <a:gd name="connsiteX7" fmla="*/ 2767262 w 2767262"/>
              <a:gd name="connsiteY7" fmla="*/ 181752 h 1090491"/>
              <a:gd name="connsiteX8" fmla="*/ 2767262 w 2767262"/>
              <a:gd name="connsiteY8" fmla="*/ 537976 h 1090491"/>
              <a:gd name="connsiteX9" fmla="*/ 2767262 w 2767262"/>
              <a:gd name="connsiteY9" fmla="*/ 908739 h 1090491"/>
              <a:gd name="connsiteX10" fmla="*/ 2585510 w 2767262"/>
              <a:gd name="connsiteY10" fmla="*/ 1090491 h 1090491"/>
              <a:gd name="connsiteX11" fmla="*/ 2176871 w 2767262"/>
              <a:gd name="connsiteY11" fmla="*/ 1090491 h 1090491"/>
              <a:gd name="connsiteX12" fmla="*/ 1648044 w 2767262"/>
              <a:gd name="connsiteY12" fmla="*/ 1090491 h 1090491"/>
              <a:gd name="connsiteX13" fmla="*/ 1215368 w 2767262"/>
              <a:gd name="connsiteY13" fmla="*/ 1090491 h 1090491"/>
              <a:gd name="connsiteX14" fmla="*/ 806729 w 2767262"/>
              <a:gd name="connsiteY14" fmla="*/ 1090491 h 1090491"/>
              <a:gd name="connsiteX15" fmla="*/ 181752 w 2767262"/>
              <a:gd name="connsiteY15" fmla="*/ 1090491 h 1090491"/>
              <a:gd name="connsiteX16" fmla="*/ 0 w 2767262"/>
              <a:gd name="connsiteY16" fmla="*/ 908739 h 1090491"/>
              <a:gd name="connsiteX17" fmla="*/ 0 w 2767262"/>
              <a:gd name="connsiteY17" fmla="*/ 530706 h 1090491"/>
              <a:gd name="connsiteX18" fmla="*/ 0 w 2767262"/>
              <a:gd name="connsiteY18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67262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48532" y="-30891"/>
                  <a:pt x="562400" y="21932"/>
                  <a:pt x="710579" y="0"/>
                </a:cubicBezTo>
                <a:cubicBezTo>
                  <a:pt x="858758" y="-21932"/>
                  <a:pt x="992792" y="50313"/>
                  <a:pt x="1215368" y="0"/>
                </a:cubicBezTo>
                <a:cubicBezTo>
                  <a:pt x="1437944" y="-50313"/>
                  <a:pt x="1533781" y="36403"/>
                  <a:pt x="1672082" y="0"/>
                </a:cubicBezTo>
                <a:cubicBezTo>
                  <a:pt x="1810383" y="-36403"/>
                  <a:pt x="1922584" y="18202"/>
                  <a:pt x="2104758" y="0"/>
                </a:cubicBezTo>
                <a:cubicBezTo>
                  <a:pt x="2286932" y="-18202"/>
                  <a:pt x="2431075" y="6645"/>
                  <a:pt x="2585510" y="0"/>
                </a:cubicBezTo>
                <a:cubicBezTo>
                  <a:pt x="2676844" y="-9745"/>
                  <a:pt x="2769311" y="54460"/>
                  <a:pt x="2767262" y="181752"/>
                </a:cubicBezTo>
                <a:cubicBezTo>
                  <a:pt x="2790118" y="339575"/>
                  <a:pt x="2741715" y="368340"/>
                  <a:pt x="2767262" y="537976"/>
                </a:cubicBezTo>
                <a:cubicBezTo>
                  <a:pt x="2792809" y="707612"/>
                  <a:pt x="2742664" y="767064"/>
                  <a:pt x="2767262" y="908739"/>
                </a:cubicBezTo>
                <a:cubicBezTo>
                  <a:pt x="2745581" y="1005744"/>
                  <a:pt x="2703429" y="1084477"/>
                  <a:pt x="2585510" y="1090491"/>
                </a:cubicBezTo>
                <a:cubicBezTo>
                  <a:pt x="2407223" y="1117416"/>
                  <a:pt x="2297567" y="1061999"/>
                  <a:pt x="2176871" y="1090491"/>
                </a:cubicBezTo>
                <a:cubicBezTo>
                  <a:pt x="2056175" y="1118983"/>
                  <a:pt x="1813777" y="1054069"/>
                  <a:pt x="1648044" y="1090491"/>
                </a:cubicBezTo>
                <a:cubicBezTo>
                  <a:pt x="1482311" y="1126913"/>
                  <a:pt x="1318306" y="1090272"/>
                  <a:pt x="1215368" y="1090491"/>
                </a:cubicBezTo>
                <a:cubicBezTo>
                  <a:pt x="1112430" y="1090710"/>
                  <a:pt x="936191" y="1057407"/>
                  <a:pt x="806729" y="1090491"/>
                </a:cubicBezTo>
                <a:cubicBezTo>
                  <a:pt x="677267" y="1123575"/>
                  <a:pt x="474647" y="1048680"/>
                  <a:pt x="181752" y="1090491"/>
                </a:cubicBezTo>
                <a:cubicBezTo>
                  <a:pt x="94140" y="1101879"/>
                  <a:pt x="22145" y="989900"/>
                  <a:pt x="0" y="908739"/>
                </a:cubicBezTo>
                <a:cubicBezTo>
                  <a:pt x="-16089" y="760534"/>
                  <a:pt x="1889" y="684436"/>
                  <a:pt x="0" y="530706"/>
                </a:cubicBezTo>
                <a:cubicBezTo>
                  <a:pt x="-1889" y="376976"/>
                  <a:pt x="19608" y="278331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3868F-102E-A63C-6361-4617982DDF83}"/>
              </a:ext>
            </a:extLst>
          </p:cNvPr>
          <p:cNvSpPr txBox="1"/>
          <p:nvPr/>
        </p:nvSpPr>
        <p:spPr>
          <a:xfrm>
            <a:off x="2216025" y="7837547"/>
            <a:ext cx="2767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rgbClr val="4E4E4E"/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LLMs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F34785-59D8-E354-0332-D9ED386FFAB7}"/>
              </a:ext>
            </a:extLst>
          </p:cNvPr>
          <p:cNvSpPr txBox="1"/>
          <p:nvPr/>
        </p:nvSpPr>
        <p:spPr>
          <a:xfrm>
            <a:off x="3190731" y="7311600"/>
            <a:ext cx="1072989" cy="288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6F745BFA-04E0-530F-A396-668B3B3F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52" y="7316453"/>
            <a:ext cx="236479" cy="2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FB28D9-5E72-A1E6-C23C-9AEE4DE6566A}"/>
              </a:ext>
            </a:extLst>
          </p:cNvPr>
          <p:cNvSpPr txBox="1"/>
          <p:nvPr/>
        </p:nvSpPr>
        <p:spPr>
          <a:xfrm>
            <a:off x="489378" y="538318"/>
            <a:ext cx="5083076" cy="118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</a:rPr>
              <a:t>🤖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an LLM?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Definition: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Large Language Model (LLM) is an AI system trained on massive text data to understand and generate human-like language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Think of it like: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supercharged autocomplete that can write essays, answer questions, and even generate code!</a:t>
            </a:r>
          </a:p>
        </p:txBody>
      </p:sp>
      <p:pic>
        <p:nvPicPr>
          <p:cNvPr id="2052" name="Picture 4" descr="Deep learning icon">
            <a:extLst>
              <a:ext uri="{FF2B5EF4-FFF2-40B4-BE49-F238E27FC236}">
                <a16:creationId xmlns:a16="http://schemas.microsoft.com/office/drawing/2014/main" id="{4AA3EA45-40D2-C577-325B-755190DF4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03" y="7759145"/>
            <a:ext cx="817285" cy="81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Robot icon">
            <a:extLst>
              <a:ext uri="{FF2B5EF4-FFF2-40B4-BE49-F238E27FC236}">
                <a16:creationId xmlns:a16="http://schemas.microsoft.com/office/drawing/2014/main" id="{5F4A27E3-D4C6-C99D-0C89-43825AD83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39" y="7693882"/>
            <a:ext cx="947812" cy="9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35F5E-4E7B-E77A-3957-6D6F29BEE66F}"/>
              </a:ext>
            </a:extLst>
          </p:cNvPr>
          <p:cNvSpPr txBox="1"/>
          <p:nvPr/>
        </p:nvSpPr>
        <p:spPr>
          <a:xfrm>
            <a:off x="1640223" y="1852714"/>
            <a:ext cx="5559090" cy="1124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🛠️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Do LLMs Work?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Training on Big Data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Trained on books, websites, and documents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Learning Patterns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Identifies relationships between words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Generating Responses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Predicts the next words based on 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9C4DB2-09AA-D9C3-E536-349606EEB422}"/>
              </a:ext>
            </a:extLst>
          </p:cNvPr>
          <p:cNvSpPr txBox="1"/>
          <p:nvPr/>
        </p:nvSpPr>
        <p:spPr>
          <a:xfrm>
            <a:off x="489381" y="3025715"/>
            <a:ext cx="5865959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🌍 Where Are LLMs Used?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Chatbots &amp; Virtual Assistants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🤖 Siri, ChatGPT, Google Assistant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Content Creation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📝 Blog writing, copywriting, storytelling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Code Generation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💻 Assisting developers (GitHub Copilot)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📊 Summarizing reports &amp; extracting insights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74240-40C0-F3CA-189E-A6F5E7739138}"/>
              </a:ext>
            </a:extLst>
          </p:cNvPr>
          <p:cNvSpPr txBox="1"/>
          <p:nvPr/>
        </p:nvSpPr>
        <p:spPr>
          <a:xfrm>
            <a:off x="1379500" y="4657821"/>
            <a:ext cx="5739576" cy="1124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rgbClr val="4E4E4E"/>
                </a:solidFill>
              </a:rPr>
              <a:t>⚠️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Challenges &amp; Ethical Concerns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in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🤔 LLMs learn from biased data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Misinformation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🚨 They might generate incorrect or misleading answers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Privacy &amp; Security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🔒 Handling sensitive data responsibly is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C083E4-99A5-9FE3-4849-786D5894AC31}"/>
              </a:ext>
            </a:extLst>
          </p:cNvPr>
          <p:cNvSpPr txBox="1"/>
          <p:nvPr/>
        </p:nvSpPr>
        <p:spPr>
          <a:xfrm>
            <a:off x="252390" y="5933681"/>
            <a:ext cx="6102953" cy="1124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4E4E4E"/>
                </a:solidFill>
              </a:rPr>
              <a:t>💡 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Future of LLMs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accurate, faster, and multimodal AI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(text + images + audio)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that reasons instead of just predicting words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Personalized AI models trained on user-specific data</a:t>
            </a:r>
          </a:p>
        </p:txBody>
      </p:sp>
      <p:pic>
        <p:nvPicPr>
          <p:cNvPr id="1026" name="Picture 2" descr="Flowchart icon">
            <a:extLst>
              <a:ext uri="{FF2B5EF4-FFF2-40B4-BE49-F238E27FC236}">
                <a16:creationId xmlns:a16="http://schemas.microsoft.com/office/drawing/2014/main" id="{ED6ADAEF-8235-6B2E-E496-895F77AE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14" y="774664"/>
            <a:ext cx="1015666" cy="10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 icon">
            <a:extLst>
              <a:ext uri="{FF2B5EF4-FFF2-40B4-BE49-F238E27FC236}">
                <a16:creationId xmlns:a16="http://schemas.microsoft.com/office/drawing/2014/main" id="{896641D9-AAA0-AE98-9947-94C2436B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84" y="1969733"/>
            <a:ext cx="890119" cy="8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botic icon">
            <a:extLst>
              <a:ext uri="{FF2B5EF4-FFF2-40B4-BE49-F238E27FC236}">
                <a16:creationId xmlns:a16="http://schemas.microsoft.com/office/drawing/2014/main" id="{08191070-654E-FAC0-6E1D-B508D4F4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020" y="3700902"/>
            <a:ext cx="1044971" cy="104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are icon">
            <a:extLst>
              <a:ext uri="{FF2B5EF4-FFF2-40B4-BE49-F238E27FC236}">
                <a16:creationId xmlns:a16="http://schemas.microsoft.com/office/drawing/2014/main" id="{16ADDA32-1576-271C-0C40-95607AB3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8" y="4778222"/>
            <a:ext cx="944470" cy="9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ystal ball icon">
            <a:extLst>
              <a:ext uri="{FF2B5EF4-FFF2-40B4-BE49-F238E27FC236}">
                <a16:creationId xmlns:a16="http://schemas.microsoft.com/office/drawing/2014/main" id="{5636AE42-AA48-53C8-0B3E-E4E9E05C4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69" y="6563311"/>
            <a:ext cx="944469" cy="94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271D2B5-BAA1-429E-4CC9-973EC21C11F0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074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5A3A-9A0E-E01E-1753-253DF8B1C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A15CFE-1523-DF86-5ED1-698BBF744276}"/>
              </a:ext>
            </a:extLst>
          </p:cNvPr>
          <p:cNvSpPr/>
          <p:nvPr/>
        </p:nvSpPr>
        <p:spPr>
          <a:xfrm>
            <a:off x="1445983" y="4069497"/>
            <a:ext cx="4007500" cy="1090491"/>
          </a:xfrm>
          <a:custGeom>
            <a:avLst/>
            <a:gdLst>
              <a:gd name="connsiteX0" fmla="*/ 0 w 4007500"/>
              <a:gd name="connsiteY0" fmla="*/ 181752 h 1090491"/>
              <a:gd name="connsiteX1" fmla="*/ 181752 w 4007500"/>
              <a:gd name="connsiteY1" fmla="*/ 0 h 1090491"/>
              <a:gd name="connsiteX2" fmla="*/ 775203 w 4007500"/>
              <a:gd name="connsiteY2" fmla="*/ 0 h 1090491"/>
              <a:gd name="connsiteX3" fmla="*/ 1332214 w 4007500"/>
              <a:gd name="connsiteY3" fmla="*/ 0 h 1090491"/>
              <a:gd name="connsiteX4" fmla="*/ 1816344 w 4007500"/>
              <a:gd name="connsiteY4" fmla="*/ 0 h 1090491"/>
              <a:gd name="connsiteX5" fmla="*/ 2264035 w 4007500"/>
              <a:gd name="connsiteY5" fmla="*/ 0 h 1090491"/>
              <a:gd name="connsiteX6" fmla="*/ 2821046 w 4007500"/>
              <a:gd name="connsiteY6" fmla="*/ 0 h 1090491"/>
              <a:gd name="connsiteX7" fmla="*/ 3341617 w 4007500"/>
              <a:gd name="connsiteY7" fmla="*/ 0 h 1090491"/>
              <a:gd name="connsiteX8" fmla="*/ 3825748 w 4007500"/>
              <a:gd name="connsiteY8" fmla="*/ 0 h 1090491"/>
              <a:gd name="connsiteX9" fmla="*/ 4007500 w 4007500"/>
              <a:gd name="connsiteY9" fmla="*/ 181752 h 1090491"/>
              <a:gd name="connsiteX10" fmla="*/ 4007500 w 4007500"/>
              <a:gd name="connsiteY10" fmla="*/ 530706 h 1090491"/>
              <a:gd name="connsiteX11" fmla="*/ 4007500 w 4007500"/>
              <a:gd name="connsiteY11" fmla="*/ 908739 h 1090491"/>
              <a:gd name="connsiteX12" fmla="*/ 3825748 w 4007500"/>
              <a:gd name="connsiteY12" fmla="*/ 1090491 h 1090491"/>
              <a:gd name="connsiteX13" fmla="*/ 3378057 w 4007500"/>
              <a:gd name="connsiteY13" fmla="*/ 1090491 h 1090491"/>
              <a:gd name="connsiteX14" fmla="*/ 2966806 w 4007500"/>
              <a:gd name="connsiteY14" fmla="*/ 1090491 h 1090491"/>
              <a:gd name="connsiteX15" fmla="*/ 2555555 w 4007500"/>
              <a:gd name="connsiteY15" fmla="*/ 1090491 h 1090491"/>
              <a:gd name="connsiteX16" fmla="*/ 2144304 w 4007500"/>
              <a:gd name="connsiteY16" fmla="*/ 1090491 h 1090491"/>
              <a:gd name="connsiteX17" fmla="*/ 1696613 w 4007500"/>
              <a:gd name="connsiteY17" fmla="*/ 1090491 h 1090491"/>
              <a:gd name="connsiteX18" fmla="*/ 1139602 w 4007500"/>
              <a:gd name="connsiteY18" fmla="*/ 1090491 h 1090491"/>
              <a:gd name="connsiteX19" fmla="*/ 691911 w 4007500"/>
              <a:gd name="connsiteY19" fmla="*/ 1090491 h 1090491"/>
              <a:gd name="connsiteX20" fmla="*/ 181752 w 4007500"/>
              <a:gd name="connsiteY20" fmla="*/ 1090491 h 1090491"/>
              <a:gd name="connsiteX21" fmla="*/ 0 w 4007500"/>
              <a:gd name="connsiteY21" fmla="*/ 908739 h 1090491"/>
              <a:gd name="connsiteX22" fmla="*/ 0 w 4007500"/>
              <a:gd name="connsiteY22" fmla="*/ 545246 h 1090491"/>
              <a:gd name="connsiteX23" fmla="*/ 0 w 4007500"/>
              <a:gd name="connsiteY23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007500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40885" y="-1276"/>
                  <a:pt x="574585" y="33306"/>
                  <a:pt x="775203" y="0"/>
                </a:cubicBezTo>
                <a:cubicBezTo>
                  <a:pt x="975821" y="-33306"/>
                  <a:pt x="1075048" y="45482"/>
                  <a:pt x="1332214" y="0"/>
                </a:cubicBezTo>
                <a:cubicBezTo>
                  <a:pt x="1589380" y="-45482"/>
                  <a:pt x="1680381" y="36761"/>
                  <a:pt x="1816344" y="0"/>
                </a:cubicBezTo>
                <a:cubicBezTo>
                  <a:pt x="1952307" y="-36761"/>
                  <a:pt x="2161958" y="21540"/>
                  <a:pt x="2264035" y="0"/>
                </a:cubicBezTo>
                <a:cubicBezTo>
                  <a:pt x="2366112" y="-21540"/>
                  <a:pt x="2623052" y="54387"/>
                  <a:pt x="2821046" y="0"/>
                </a:cubicBezTo>
                <a:cubicBezTo>
                  <a:pt x="3019040" y="-54387"/>
                  <a:pt x="3143494" y="18435"/>
                  <a:pt x="3341617" y="0"/>
                </a:cubicBezTo>
                <a:cubicBezTo>
                  <a:pt x="3539740" y="-18435"/>
                  <a:pt x="3673966" y="25672"/>
                  <a:pt x="3825748" y="0"/>
                </a:cubicBezTo>
                <a:cubicBezTo>
                  <a:pt x="3924653" y="3066"/>
                  <a:pt x="4011482" y="57877"/>
                  <a:pt x="4007500" y="181752"/>
                </a:cubicBezTo>
                <a:cubicBezTo>
                  <a:pt x="4031061" y="345788"/>
                  <a:pt x="4004015" y="436488"/>
                  <a:pt x="4007500" y="530706"/>
                </a:cubicBezTo>
                <a:cubicBezTo>
                  <a:pt x="4010985" y="624924"/>
                  <a:pt x="3983497" y="734983"/>
                  <a:pt x="4007500" y="908739"/>
                </a:cubicBezTo>
                <a:cubicBezTo>
                  <a:pt x="4002459" y="1004624"/>
                  <a:pt x="3921045" y="1082239"/>
                  <a:pt x="3825748" y="1090491"/>
                </a:cubicBezTo>
                <a:cubicBezTo>
                  <a:pt x="3696071" y="1119309"/>
                  <a:pt x="3496678" y="1079743"/>
                  <a:pt x="3378057" y="1090491"/>
                </a:cubicBezTo>
                <a:cubicBezTo>
                  <a:pt x="3259436" y="1101239"/>
                  <a:pt x="3069440" y="1058983"/>
                  <a:pt x="2966806" y="1090491"/>
                </a:cubicBezTo>
                <a:cubicBezTo>
                  <a:pt x="2864172" y="1121999"/>
                  <a:pt x="2688447" y="1043911"/>
                  <a:pt x="2555555" y="1090491"/>
                </a:cubicBezTo>
                <a:cubicBezTo>
                  <a:pt x="2422663" y="1137071"/>
                  <a:pt x="2245129" y="1046638"/>
                  <a:pt x="2144304" y="1090491"/>
                </a:cubicBezTo>
                <a:cubicBezTo>
                  <a:pt x="2043479" y="1134344"/>
                  <a:pt x="1833845" y="1052095"/>
                  <a:pt x="1696613" y="1090491"/>
                </a:cubicBezTo>
                <a:cubicBezTo>
                  <a:pt x="1559381" y="1128887"/>
                  <a:pt x="1357773" y="1050836"/>
                  <a:pt x="1139602" y="1090491"/>
                </a:cubicBezTo>
                <a:cubicBezTo>
                  <a:pt x="921431" y="1130146"/>
                  <a:pt x="883466" y="1057549"/>
                  <a:pt x="691911" y="1090491"/>
                </a:cubicBezTo>
                <a:cubicBezTo>
                  <a:pt x="500356" y="1123433"/>
                  <a:pt x="353425" y="1055188"/>
                  <a:pt x="181752" y="1090491"/>
                </a:cubicBezTo>
                <a:cubicBezTo>
                  <a:pt x="87936" y="1071739"/>
                  <a:pt x="-3262" y="1007345"/>
                  <a:pt x="0" y="908739"/>
                </a:cubicBezTo>
                <a:cubicBezTo>
                  <a:pt x="-22099" y="788493"/>
                  <a:pt x="1513" y="685486"/>
                  <a:pt x="0" y="545246"/>
                </a:cubicBezTo>
                <a:cubicBezTo>
                  <a:pt x="-1513" y="405006"/>
                  <a:pt x="10262" y="287240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F9CE-A82E-5DF1-E0AB-83B322108749}"/>
              </a:ext>
            </a:extLst>
          </p:cNvPr>
          <p:cNvSpPr txBox="1"/>
          <p:nvPr/>
        </p:nvSpPr>
        <p:spPr>
          <a:xfrm>
            <a:off x="1445983" y="4086477"/>
            <a:ext cx="4007500" cy="12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18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rgbClr val="4E4E4E"/>
                </a:solidFill>
              </a:rPr>
              <a:t> </a:t>
            </a:r>
          </a:p>
          <a:p>
            <a:pPr algn="ctr"/>
            <a:r>
              <a:rPr lang="en-IN" sz="5453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Agentic</a:t>
            </a:r>
            <a:r>
              <a:rPr lang="en-IN" sz="5453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22C7A-05BC-2E2A-251A-F0F53F911164}"/>
              </a:ext>
            </a:extLst>
          </p:cNvPr>
          <p:cNvSpPr txBox="1"/>
          <p:nvPr/>
        </p:nvSpPr>
        <p:spPr>
          <a:xfrm>
            <a:off x="335369" y="146931"/>
            <a:ext cx="6530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Agentic AI?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systems that act autonomously, making decisions, setting goals, and taking actions without constant human intervention</a:t>
            </a: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Like a self-driving car that plans its route, adapts to traffic, and makes real-time decisions all by itself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2ECA03-1BCA-CBEC-37B0-320B656A8324}"/>
              </a:ext>
            </a:extLst>
          </p:cNvPr>
          <p:cNvSpPr txBox="1"/>
          <p:nvPr/>
        </p:nvSpPr>
        <p:spPr>
          <a:xfrm>
            <a:off x="1538288" y="1195897"/>
            <a:ext cx="55138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Key Features</a:t>
            </a: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of Agentic AI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Autonomous Decision-Making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sets its own tasks and goals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Planning &amp; Reasoning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doesn’t just respond; it strategizes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Adaptability &amp; Learning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improves based on feedback</a:t>
            </a:r>
            <a:b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Memory &amp; Context Awareness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remembers past interactions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Action Execution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takes real-world actions, not just predictions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7FDFF-4AD5-5804-7C60-E5A459E8A1D9}"/>
              </a:ext>
            </a:extLst>
          </p:cNvPr>
          <p:cNvSpPr txBox="1"/>
          <p:nvPr/>
        </p:nvSpPr>
        <p:spPr>
          <a:xfrm>
            <a:off x="393969" y="2736054"/>
            <a:ext cx="52688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Agentic AI Works?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Perception: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observes the environment (data, sensors, user input)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Decision-Making: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determines the best action based on goals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Action Execution: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performs tasks autonomously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Feedback Loop: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learns from successes and failures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C71702-DDC2-DC57-A800-EBC05130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0" y="5708151"/>
            <a:ext cx="6471459" cy="15370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7B5455-46B2-5A07-700B-5DE122A0E03B}"/>
              </a:ext>
            </a:extLst>
          </p:cNvPr>
          <p:cNvSpPr txBox="1"/>
          <p:nvPr/>
        </p:nvSpPr>
        <p:spPr>
          <a:xfrm>
            <a:off x="1445978" y="5419498"/>
            <a:ext cx="3718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Traditional vs Agentic AI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96FD20-8D18-3A7C-E4D1-4B12F15E0C49}"/>
              </a:ext>
            </a:extLst>
          </p:cNvPr>
          <p:cNvSpPr txBox="1"/>
          <p:nvPr/>
        </p:nvSpPr>
        <p:spPr>
          <a:xfrm>
            <a:off x="1544051" y="7266219"/>
            <a:ext cx="53637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&amp; Risks of Agentic AI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Loss of Control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taking actions beyond human oversight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Ethical Concerns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Who is responsible for AI decisions?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Unintended Consequences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optimizing for unintended goals</a:t>
            </a:r>
            <a:b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Safety &amp; Security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Preventing rogue AI behaviour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F070E-ED2A-573C-988B-C3EFBFF42563}"/>
              </a:ext>
            </a:extLst>
          </p:cNvPr>
          <p:cNvSpPr txBox="1"/>
          <p:nvPr/>
        </p:nvSpPr>
        <p:spPr>
          <a:xfrm>
            <a:off x="3042555" y="5181312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3" name="Picture 20" descr="Black LinkedIn Icon">
            <a:extLst>
              <a:ext uri="{FF2B5EF4-FFF2-40B4-BE49-F238E27FC236}">
                <a16:creationId xmlns:a16="http://schemas.microsoft.com/office/drawing/2014/main" id="{4E181563-B818-7800-E6FC-C6B8AD41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176" y="5186166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atbot support agent icon | Premium AI-generated vector">
            <a:extLst>
              <a:ext uri="{FF2B5EF4-FFF2-40B4-BE49-F238E27FC236}">
                <a16:creationId xmlns:a16="http://schemas.microsoft.com/office/drawing/2014/main" id="{D8606986-A04E-30BF-B60C-50C726EA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56" y="4201942"/>
            <a:ext cx="964899" cy="96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manoid icon">
            <a:extLst>
              <a:ext uri="{FF2B5EF4-FFF2-40B4-BE49-F238E27FC236}">
                <a16:creationId xmlns:a16="http://schemas.microsoft.com/office/drawing/2014/main" id="{71EC19E7-C45F-5257-23CD-5C448951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337" y="4228213"/>
            <a:ext cx="824793" cy="82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haviour icon">
            <a:extLst>
              <a:ext uri="{FF2B5EF4-FFF2-40B4-BE49-F238E27FC236}">
                <a16:creationId xmlns:a16="http://schemas.microsoft.com/office/drawing/2014/main" id="{67DD5C57-9058-B27A-03A4-9EE07BA92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92" y="3466222"/>
            <a:ext cx="653134" cy="6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edback loop icon">
            <a:extLst>
              <a:ext uri="{FF2B5EF4-FFF2-40B4-BE49-F238E27FC236}">
                <a16:creationId xmlns:a16="http://schemas.microsoft.com/office/drawing/2014/main" id="{D4EBC48F-1DC4-A618-2D1A-80AB1846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08" y="3522500"/>
            <a:ext cx="567064" cy="5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fusion icon">
            <a:extLst>
              <a:ext uri="{FF2B5EF4-FFF2-40B4-BE49-F238E27FC236}">
                <a16:creationId xmlns:a16="http://schemas.microsoft.com/office/drawing/2014/main" id="{C6B67AB7-55C6-3306-1262-A3389108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0" y="1430619"/>
            <a:ext cx="561269" cy="5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aptation icon">
            <a:extLst>
              <a:ext uri="{FF2B5EF4-FFF2-40B4-BE49-F238E27FC236}">
                <a16:creationId xmlns:a16="http://schemas.microsoft.com/office/drawing/2014/main" id="{B455E9FC-7819-209B-1312-DCA5A4F0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" y="2166846"/>
            <a:ext cx="598711" cy="59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ision icon">
            <a:extLst>
              <a:ext uri="{FF2B5EF4-FFF2-40B4-BE49-F238E27FC236}">
                <a16:creationId xmlns:a16="http://schemas.microsoft.com/office/drawing/2014/main" id="{B6D7E84C-03C6-B001-DD1D-58640D50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66" y="2808628"/>
            <a:ext cx="625795" cy="62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usy icon">
            <a:extLst>
              <a:ext uri="{FF2B5EF4-FFF2-40B4-BE49-F238E27FC236}">
                <a16:creationId xmlns:a16="http://schemas.microsoft.com/office/drawing/2014/main" id="{2A8F8AD4-62C7-6A31-22D6-A59358E2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96" y="7332728"/>
            <a:ext cx="561269" cy="56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cedure icon">
            <a:extLst>
              <a:ext uri="{FF2B5EF4-FFF2-40B4-BE49-F238E27FC236}">
                <a16:creationId xmlns:a16="http://schemas.microsoft.com/office/drawing/2014/main" id="{BAEF4FC0-9252-36DC-2D48-DC5FD509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7" y="8028382"/>
            <a:ext cx="561270" cy="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3761B78-5BBC-0056-2B6F-5CC03B60B549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454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B3484-EE9C-03BD-AD1B-14EA343DB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D1202F-2049-E058-C563-6B67A7FD9FA4}"/>
              </a:ext>
            </a:extLst>
          </p:cNvPr>
          <p:cNvSpPr/>
          <p:nvPr/>
        </p:nvSpPr>
        <p:spPr>
          <a:xfrm>
            <a:off x="1326937" y="102028"/>
            <a:ext cx="3994133" cy="1090491"/>
          </a:xfrm>
          <a:custGeom>
            <a:avLst/>
            <a:gdLst>
              <a:gd name="connsiteX0" fmla="*/ 0 w 3994133"/>
              <a:gd name="connsiteY0" fmla="*/ 181752 h 1090491"/>
              <a:gd name="connsiteX1" fmla="*/ 181752 w 3994133"/>
              <a:gd name="connsiteY1" fmla="*/ 0 h 1090491"/>
              <a:gd name="connsiteX2" fmla="*/ 773026 w 3994133"/>
              <a:gd name="connsiteY2" fmla="*/ 0 h 1090491"/>
              <a:gd name="connsiteX3" fmla="*/ 1327993 w 3994133"/>
              <a:gd name="connsiteY3" fmla="*/ 0 h 1090491"/>
              <a:gd name="connsiteX4" fmla="*/ 1810348 w 3994133"/>
              <a:gd name="connsiteY4" fmla="*/ 0 h 1090491"/>
              <a:gd name="connsiteX5" fmla="*/ 2256397 w 3994133"/>
              <a:gd name="connsiteY5" fmla="*/ 0 h 1090491"/>
              <a:gd name="connsiteX6" fmla="*/ 2811365 w 3994133"/>
              <a:gd name="connsiteY6" fmla="*/ 0 h 1090491"/>
              <a:gd name="connsiteX7" fmla="*/ 3330026 w 3994133"/>
              <a:gd name="connsiteY7" fmla="*/ 0 h 1090491"/>
              <a:gd name="connsiteX8" fmla="*/ 3812381 w 3994133"/>
              <a:gd name="connsiteY8" fmla="*/ 0 h 1090491"/>
              <a:gd name="connsiteX9" fmla="*/ 3994133 w 3994133"/>
              <a:gd name="connsiteY9" fmla="*/ 181752 h 1090491"/>
              <a:gd name="connsiteX10" fmla="*/ 3994133 w 3994133"/>
              <a:gd name="connsiteY10" fmla="*/ 530706 h 1090491"/>
              <a:gd name="connsiteX11" fmla="*/ 3994133 w 3994133"/>
              <a:gd name="connsiteY11" fmla="*/ 908739 h 1090491"/>
              <a:gd name="connsiteX12" fmla="*/ 3812381 w 3994133"/>
              <a:gd name="connsiteY12" fmla="*/ 1090491 h 1090491"/>
              <a:gd name="connsiteX13" fmla="*/ 3366332 w 3994133"/>
              <a:gd name="connsiteY13" fmla="*/ 1090491 h 1090491"/>
              <a:gd name="connsiteX14" fmla="*/ 2956590 w 3994133"/>
              <a:gd name="connsiteY14" fmla="*/ 1090491 h 1090491"/>
              <a:gd name="connsiteX15" fmla="*/ 2546847 w 3994133"/>
              <a:gd name="connsiteY15" fmla="*/ 1090491 h 1090491"/>
              <a:gd name="connsiteX16" fmla="*/ 2137105 w 3994133"/>
              <a:gd name="connsiteY16" fmla="*/ 1090491 h 1090491"/>
              <a:gd name="connsiteX17" fmla="*/ 1691056 w 3994133"/>
              <a:gd name="connsiteY17" fmla="*/ 1090491 h 1090491"/>
              <a:gd name="connsiteX18" fmla="*/ 1136089 w 3994133"/>
              <a:gd name="connsiteY18" fmla="*/ 1090491 h 1090491"/>
              <a:gd name="connsiteX19" fmla="*/ 690040 w 3994133"/>
              <a:gd name="connsiteY19" fmla="*/ 1090491 h 1090491"/>
              <a:gd name="connsiteX20" fmla="*/ 181752 w 3994133"/>
              <a:gd name="connsiteY20" fmla="*/ 1090491 h 1090491"/>
              <a:gd name="connsiteX21" fmla="*/ 0 w 3994133"/>
              <a:gd name="connsiteY21" fmla="*/ 908739 h 1090491"/>
              <a:gd name="connsiteX22" fmla="*/ 0 w 3994133"/>
              <a:gd name="connsiteY22" fmla="*/ 545246 h 1090491"/>
              <a:gd name="connsiteX23" fmla="*/ 0 w 3994133"/>
              <a:gd name="connsiteY23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94133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457209" y="-44031"/>
                  <a:pt x="602202" y="19759"/>
                  <a:pt x="773026" y="0"/>
                </a:cubicBezTo>
                <a:cubicBezTo>
                  <a:pt x="943850" y="-19759"/>
                  <a:pt x="1065746" y="16263"/>
                  <a:pt x="1327993" y="0"/>
                </a:cubicBezTo>
                <a:cubicBezTo>
                  <a:pt x="1590240" y="-16263"/>
                  <a:pt x="1634255" y="34338"/>
                  <a:pt x="1810348" y="0"/>
                </a:cubicBezTo>
                <a:cubicBezTo>
                  <a:pt x="1986441" y="-34338"/>
                  <a:pt x="2108720" y="14413"/>
                  <a:pt x="2256397" y="0"/>
                </a:cubicBezTo>
                <a:cubicBezTo>
                  <a:pt x="2404074" y="-14413"/>
                  <a:pt x="2561896" y="21911"/>
                  <a:pt x="2811365" y="0"/>
                </a:cubicBezTo>
                <a:cubicBezTo>
                  <a:pt x="3060834" y="-21911"/>
                  <a:pt x="3126743" y="48545"/>
                  <a:pt x="3330026" y="0"/>
                </a:cubicBezTo>
                <a:cubicBezTo>
                  <a:pt x="3533309" y="-48545"/>
                  <a:pt x="3698823" y="12690"/>
                  <a:pt x="3812381" y="0"/>
                </a:cubicBezTo>
                <a:cubicBezTo>
                  <a:pt x="3911286" y="3066"/>
                  <a:pt x="3998115" y="57877"/>
                  <a:pt x="3994133" y="181752"/>
                </a:cubicBezTo>
                <a:cubicBezTo>
                  <a:pt x="4017694" y="345788"/>
                  <a:pt x="3990648" y="436488"/>
                  <a:pt x="3994133" y="530706"/>
                </a:cubicBezTo>
                <a:cubicBezTo>
                  <a:pt x="3997618" y="624924"/>
                  <a:pt x="3970130" y="734983"/>
                  <a:pt x="3994133" y="908739"/>
                </a:cubicBezTo>
                <a:cubicBezTo>
                  <a:pt x="3989092" y="1004624"/>
                  <a:pt x="3907678" y="1082239"/>
                  <a:pt x="3812381" y="1090491"/>
                </a:cubicBezTo>
                <a:cubicBezTo>
                  <a:pt x="3614415" y="1124158"/>
                  <a:pt x="3475100" y="1050718"/>
                  <a:pt x="3366332" y="1090491"/>
                </a:cubicBezTo>
                <a:cubicBezTo>
                  <a:pt x="3257564" y="1130264"/>
                  <a:pt x="3053494" y="1043690"/>
                  <a:pt x="2956590" y="1090491"/>
                </a:cubicBezTo>
                <a:cubicBezTo>
                  <a:pt x="2859686" y="1137292"/>
                  <a:pt x="2739200" y="1085403"/>
                  <a:pt x="2546847" y="1090491"/>
                </a:cubicBezTo>
                <a:cubicBezTo>
                  <a:pt x="2354494" y="1095579"/>
                  <a:pt x="2289170" y="1060902"/>
                  <a:pt x="2137105" y="1090491"/>
                </a:cubicBezTo>
                <a:cubicBezTo>
                  <a:pt x="1985040" y="1120080"/>
                  <a:pt x="1799666" y="1052211"/>
                  <a:pt x="1691056" y="1090491"/>
                </a:cubicBezTo>
                <a:cubicBezTo>
                  <a:pt x="1582446" y="1128771"/>
                  <a:pt x="1293072" y="1025173"/>
                  <a:pt x="1136089" y="1090491"/>
                </a:cubicBezTo>
                <a:cubicBezTo>
                  <a:pt x="979106" y="1155809"/>
                  <a:pt x="798977" y="1083669"/>
                  <a:pt x="690040" y="1090491"/>
                </a:cubicBezTo>
                <a:cubicBezTo>
                  <a:pt x="581103" y="1097313"/>
                  <a:pt x="432223" y="1070372"/>
                  <a:pt x="181752" y="1090491"/>
                </a:cubicBezTo>
                <a:cubicBezTo>
                  <a:pt x="87936" y="1071739"/>
                  <a:pt x="-3262" y="1007345"/>
                  <a:pt x="0" y="908739"/>
                </a:cubicBezTo>
                <a:cubicBezTo>
                  <a:pt x="-22099" y="788493"/>
                  <a:pt x="1513" y="685486"/>
                  <a:pt x="0" y="545246"/>
                </a:cubicBezTo>
                <a:cubicBezTo>
                  <a:pt x="-1513" y="405006"/>
                  <a:pt x="10262" y="287240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6EA9C-36EC-4253-E3C9-CDB45E33776E}"/>
              </a:ext>
            </a:extLst>
          </p:cNvPr>
          <p:cNvSpPr txBox="1"/>
          <p:nvPr/>
        </p:nvSpPr>
        <p:spPr>
          <a:xfrm>
            <a:off x="1377932" y="134547"/>
            <a:ext cx="3892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5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Mesh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3A046-E667-51C9-FF6B-3F66B80000A0}"/>
              </a:ext>
            </a:extLst>
          </p:cNvPr>
          <p:cNvSpPr txBox="1"/>
          <p:nvPr/>
        </p:nvSpPr>
        <p:spPr>
          <a:xfrm>
            <a:off x="2969187" y="1225134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B6D8021F-D3BA-539D-DBFD-B9F0EBED1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08" y="1229985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DDF00-BF57-0C06-89BD-0871E3D1FF84}"/>
              </a:ext>
            </a:extLst>
          </p:cNvPr>
          <p:cNvSpPr txBox="1"/>
          <p:nvPr/>
        </p:nvSpPr>
        <p:spPr>
          <a:xfrm>
            <a:off x="318978" y="1565827"/>
            <a:ext cx="6485860" cy="1266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Data Mesh?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decentralized approach to data architecture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Moves away from centralized data lakes to domain-driven, self-serve data ownership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Instead of one giant warehouse, each team has its own organized 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5AFE8-557B-661A-1769-F599C95490A5}"/>
              </a:ext>
            </a:extLst>
          </p:cNvPr>
          <p:cNvSpPr txBox="1"/>
          <p:nvPr/>
        </p:nvSpPr>
        <p:spPr>
          <a:xfrm>
            <a:off x="186869" y="4287390"/>
            <a:ext cx="6793137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Core Principles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of Data Mesh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Domain-Oriented Ownership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Teams own &amp; manage their data as a product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as a Product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Treat data like a service with defined consumers &amp; quality standards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Self-Serve Infra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Empower teams to store, process, &amp; share data independently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Federated Governance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Enforce global security, privacy, and standards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624CB-91B2-31BC-66F2-E693713E4B8E}"/>
              </a:ext>
            </a:extLst>
          </p:cNvPr>
          <p:cNvSpPr txBox="1"/>
          <p:nvPr/>
        </p:nvSpPr>
        <p:spPr>
          <a:xfrm>
            <a:off x="186866" y="2916884"/>
            <a:ext cx="6133916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Data Mesh? (Benefits)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Scalability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No central team bottleneck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Faster Insights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Teams access the data they need without delays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Ownership &amp; Quality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Teams take responsibility for reliable, high-quality data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Flexibility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Works with data lakes, warehouses, and real-time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D6C23-56DC-283E-370F-8C5C3A85E90D}"/>
              </a:ext>
            </a:extLst>
          </p:cNvPr>
          <p:cNvSpPr txBox="1"/>
          <p:nvPr/>
        </p:nvSpPr>
        <p:spPr>
          <a:xfrm>
            <a:off x="225948" y="5703983"/>
            <a:ext cx="6714985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Data Mesh Works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Each business unit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(Finance, Marketing, HR, etc.) </a:t>
            </a: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manages its own data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is discoverable, shareable, and reusable across teams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common platform ensures security &amp; interoperability without central bottlenecks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34E50B-95BF-36A8-F29A-3C0F2EB32FA8}"/>
              </a:ext>
            </a:extLst>
          </p:cNvPr>
          <p:cNvSpPr txBox="1"/>
          <p:nvPr/>
        </p:nvSpPr>
        <p:spPr>
          <a:xfrm>
            <a:off x="1326944" y="7258595"/>
            <a:ext cx="5613989" cy="109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of Data Mesh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Cultural Shift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Teams must take ownership of data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Standardization Needed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Common governance rules must be enforced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 Complexity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Requires the right tools for seamless self-service</a:t>
            </a:r>
          </a:p>
        </p:txBody>
      </p:sp>
      <p:pic>
        <p:nvPicPr>
          <p:cNvPr id="5122" name="Picture 2" descr="Data Mesh Icons - Free SVG &amp; PNG Data Mesh Images - Noun Project">
            <a:extLst>
              <a:ext uri="{FF2B5EF4-FFF2-40B4-BE49-F238E27FC236}">
                <a16:creationId xmlns:a16="http://schemas.microsoft.com/office/drawing/2014/main" id="{FAEBBCB5-1F1A-A105-C246-C7F27FC16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19" y="842773"/>
            <a:ext cx="996987" cy="99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fographic icon">
            <a:extLst>
              <a:ext uri="{FF2B5EF4-FFF2-40B4-BE49-F238E27FC236}">
                <a16:creationId xmlns:a16="http://schemas.microsoft.com/office/drawing/2014/main" id="{2FE302AC-B96E-3F9F-3AF2-93C4293E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1" y="642183"/>
            <a:ext cx="1098762" cy="109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xpand icon">
            <a:extLst>
              <a:ext uri="{FF2B5EF4-FFF2-40B4-BE49-F238E27FC236}">
                <a16:creationId xmlns:a16="http://schemas.microsoft.com/office/drawing/2014/main" id="{3E0CB255-AC4A-836D-8063-D12A5AC3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05" y="2851436"/>
            <a:ext cx="631367" cy="63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ast icon">
            <a:extLst>
              <a:ext uri="{FF2B5EF4-FFF2-40B4-BE49-F238E27FC236}">
                <a16:creationId xmlns:a16="http://schemas.microsoft.com/office/drawing/2014/main" id="{4E8CBD09-6CAF-0C0A-709E-3BEF9D8C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303" y="2850666"/>
            <a:ext cx="631367" cy="63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lexibility icon">
            <a:extLst>
              <a:ext uri="{FF2B5EF4-FFF2-40B4-BE49-F238E27FC236}">
                <a16:creationId xmlns:a16="http://schemas.microsoft.com/office/drawing/2014/main" id="{E28CE84F-5F8B-FAB2-1630-3BCD73E0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46" y="3868409"/>
            <a:ext cx="631367" cy="63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Network icon">
            <a:extLst>
              <a:ext uri="{FF2B5EF4-FFF2-40B4-BE49-F238E27FC236}">
                <a16:creationId xmlns:a16="http://schemas.microsoft.com/office/drawing/2014/main" id="{570F215B-02C2-1256-A4A7-F15A76FDC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44" y="7054357"/>
            <a:ext cx="631367" cy="63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tandard icon">
            <a:extLst>
              <a:ext uri="{FF2B5EF4-FFF2-40B4-BE49-F238E27FC236}">
                <a16:creationId xmlns:a16="http://schemas.microsoft.com/office/drawing/2014/main" id="{2B84DBDC-01D4-B1E2-D802-D104A1FB2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3" y="7725994"/>
            <a:ext cx="631367" cy="63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Maze icon">
            <a:extLst>
              <a:ext uri="{FF2B5EF4-FFF2-40B4-BE49-F238E27FC236}">
                <a16:creationId xmlns:a16="http://schemas.microsoft.com/office/drawing/2014/main" id="{3909B49C-B42B-EEA8-93B0-A427D3BE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83" y="6942916"/>
            <a:ext cx="631367" cy="63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028E66E9-B972-0D94-F10C-A217E41595BA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039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A2404-01B3-99CE-FDC5-8C02E0AF4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D5CC44-0BF2-78B5-FB36-34152167DFD8}"/>
              </a:ext>
            </a:extLst>
          </p:cNvPr>
          <p:cNvSpPr/>
          <p:nvPr/>
        </p:nvSpPr>
        <p:spPr>
          <a:xfrm>
            <a:off x="770806" y="4573123"/>
            <a:ext cx="5102396" cy="1090491"/>
          </a:xfrm>
          <a:custGeom>
            <a:avLst/>
            <a:gdLst>
              <a:gd name="connsiteX0" fmla="*/ 0 w 5102396"/>
              <a:gd name="connsiteY0" fmla="*/ 181752 h 1090491"/>
              <a:gd name="connsiteX1" fmla="*/ 181752 w 5102396"/>
              <a:gd name="connsiteY1" fmla="*/ 0 h 1090491"/>
              <a:gd name="connsiteX2" fmla="*/ 868891 w 5102396"/>
              <a:gd name="connsiteY2" fmla="*/ 0 h 1090491"/>
              <a:gd name="connsiteX3" fmla="*/ 1508642 w 5102396"/>
              <a:gd name="connsiteY3" fmla="*/ 0 h 1090491"/>
              <a:gd name="connsiteX4" fmla="*/ 2053614 w 5102396"/>
              <a:gd name="connsiteY4" fmla="*/ 0 h 1090491"/>
              <a:gd name="connsiteX5" fmla="*/ 2551198 w 5102396"/>
              <a:gd name="connsiteY5" fmla="*/ 0 h 1090491"/>
              <a:gd name="connsiteX6" fmla="*/ 3190948 w 5102396"/>
              <a:gd name="connsiteY6" fmla="*/ 0 h 1090491"/>
              <a:gd name="connsiteX7" fmla="*/ 3783310 w 5102396"/>
              <a:gd name="connsiteY7" fmla="*/ 0 h 1090491"/>
              <a:gd name="connsiteX8" fmla="*/ 4920644 w 5102396"/>
              <a:gd name="connsiteY8" fmla="*/ 0 h 1090491"/>
              <a:gd name="connsiteX9" fmla="*/ 5102396 w 5102396"/>
              <a:gd name="connsiteY9" fmla="*/ 181752 h 1090491"/>
              <a:gd name="connsiteX10" fmla="*/ 5102396 w 5102396"/>
              <a:gd name="connsiteY10" fmla="*/ 530706 h 1090491"/>
              <a:gd name="connsiteX11" fmla="*/ 5102396 w 5102396"/>
              <a:gd name="connsiteY11" fmla="*/ 908739 h 1090491"/>
              <a:gd name="connsiteX12" fmla="*/ 4920644 w 5102396"/>
              <a:gd name="connsiteY12" fmla="*/ 1090491 h 1090491"/>
              <a:gd name="connsiteX13" fmla="*/ 4423060 w 5102396"/>
              <a:gd name="connsiteY13" fmla="*/ 1090491 h 1090491"/>
              <a:gd name="connsiteX14" fmla="*/ 3972866 w 5102396"/>
              <a:gd name="connsiteY14" fmla="*/ 1090491 h 1090491"/>
              <a:gd name="connsiteX15" fmla="*/ 3522671 w 5102396"/>
              <a:gd name="connsiteY15" fmla="*/ 1090491 h 1090491"/>
              <a:gd name="connsiteX16" fmla="*/ 3072476 w 5102396"/>
              <a:gd name="connsiteY16" fmla="*/ 1090491 h 1090491"/>
              <a:gd name="connsiteX17" fmla="*/ 2574892 w 5102396"/>
              <a:gd name="connsiteY17" fmla="*/ 1090491 h 1090491"/>
              <a:gd name="connsiteX18" fmla="*/ 1935142 w 5102396"/>
              <a:gd name="connsiteY18" fmla="*/ 1090491 h 1090491"/>
              <a:gd name="connsiteX19" fmla="*/ 1437558 w 5102396"/>
              <a:gd name="connsiteY19" fmla="*/ 1090491 h 1090491"/>
              <a:gd name="connsiteX20" fmla="*/ 892586 w 5102396"/>
              <a:gd name="connsiteY20" fmla="*/ 1090491 h 1090491"/>
              <a:gd name="connsiteX21" fmla="*/ 181752 w 5102396"/>
              <a:gd name="connsiteY21" fmla="*/ 1090491 h 1090491"/>
              <a:gd name="connsiteX22" fmla="*/ 0 w 5102396"/>
              <a:gd name="connsiteY22" fmla="*/ 908739 h 1090491"/>
              <a:gd name="connsiteX23" fmla="*/ 0 w 5102396"/>
              <a:gd name="connsiteY23" fmla="*/ 552515 h 1090491"/>
              <a:gd name="connsiteX24" fmla="*/ 0 w 5102396"/>
              <a:gd name="connsiteY24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02396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410746" y="-5302"/>
                  <a:pt x="667288" y="68601"/>
                  <a:pt x="868891" y="0"/>
                </a:cubicBezTo>
                <a:cubicBezTo>
                  <a:pt x="1070494" y="-68601"/>
                  <a:pt x="1228715" y="76269"/>
                  <a:pt x="1508642" y="0"/>
                </a:cubicBezTo>
                <a:cubicBezTo>
                  <a:pt x="1788569" y="-76269"/>
                  <a:pt x="1800402" y="34926"/>
                  <a:pt x="2053614" y="0"/>
                </a:cubicBezTo>
                <a:cubicBezTo>
                  <a:pt x="2306826" y="-34926"/>
                  <a:pt x="2394489" y="41500"/>
                  <a:pt x="2551198" y="0"/>
                </a:cubicBezTo>
                <a:cubicBezTo>
                  <a:pt x="2707907" y="-41500"/>
                  <a:pt x="2908729" y="5319"/>
                  <a:pt x="3190948" y="0"/>
                </a:cubicBezTo>
                <a:cubicBezTo>
                  <a:pt x="3473167" y="-5319"/>
                  <a:pt x="3506285" y="26598"/>
                  <a:pt x="3783310" y="0"/>
                </a:cubicBezTo>
                <a:cubicBezTo>
                  <a:pt x="4060335" y="-26598"/>
                  <a:pt x="4549316" y="40435"/>
                  <a:pt x="4920644" y="0"/>
                </a:cubicBezTo>
                <a:cubicBezTo>
                  <a:pt x="5019549" y="3066"/>
                  <a:pt x="5106378" y="57877"/>
                  <a:pt x="5102396" y="181752"/>
                </a:cubicBezTo>
                <a:cubicBezTo>
                  <a:pt x="5125957" y="345788"/>
                  <a:pt x="5098911" y="436488"/>
                  <a:pt x="5102396" y="530706"/>
                </a:cubicBezTo>
                <a:cubicBezTo>
                  <a:pt x="5105881" y="624924"/>
                  <a:pt x="5078393" y="734983"/>
                  <a:pt x="5102396" y="908739"/>
                </a:cubicBezTo>
                <a:cubicBezTo>
                  <a:pt x="5097355" y="1004624"/>
                  <a:pt x="5015941" y="1082239"/>
                  <a:pt x="4920644" y="1090491"/>
                </a:cubicBezTo>
                <a:cubicBezTo>
                  <a:pt x="4810952" y="1133229"/>
                  <a:pt x="4611718" y="1083478"/>
                  <a:pt x="4423060" y="1090491"/>
                </a:cubicBezTo>
                <a:cubicBezTo>
                  <a:pt x="4234402" y="1097504"/>
                  <a:pt x="4175400" y="1056993"/>
                  <a:pt x="3972866" y="1090491"/>
                </a:cubicBezTo>
                <a:cubicBezTo>
                  <a:pt x="3770332" y="1123989"/>
                  <a:pt x="3681680" y="1071442"/>
                  <a:pt x="3522671" y="1090491"/>
                </a:cubicBezTo>
                <a:cubicBezTo>
                  <a:pt x="3363662" y="1109540"/>
                  <a:pt x="3255116" y="1073944"/>
                  <a:pt x="3072476" y="1090491"/>
                </a:cubicBezTo>
                <a:cubicBezTo>
                  <a:pt x="2889837" y="1107038"/>
                  <a:pt x="2786083" y="1064202"/>
                  <a:pt x="2574892" y="1090491"/>
                </a:cubicBezTo>
                <a:cubicBezTo>
                  <a:pt x="2363701" y="1116780"/>
                  <a:pt x="2226020" y="1024206"/>
                  <a:pt x="1935142" y="1090491"/>
                </a:cubicBezTo>
                <a:cubicBezTo>
                  <a:pt x="1644264" y="1156776"/>
                  <a:pt x="1631764" y="1078729"/>
                  <a:pt x="1437558" y="1090491"/>
                </a:cubicBezTo>
                <a:cubicBezTo>
                  <a:pt x="1243352" y="1102253"/>
                  <a:pt x="1018368" y="1036730"/>
                  <a:pt x="892586" y="1090491"/>
                </a:cubicBezTo>
                <a:cubicBezTo>
                  <a:pt x="766804" y="1144252"/>
                  <a:pt x="421692" y="1023342"/>
                  <a:pt x="181752" y="1090491"/>
                </a:cubicBezTo>
                <a:cubicBezTo>
                  <a:pt x="68086" y="1091347"/>
                  <a:pt x="-23215" y="1025137"/>
                  <a:pt x="0" y="908739"/>
                </a:cubicBezTo>
                <a:cubicBezTo>
                  <a:pt x="-9511" y="800421"/>
                  <a:pt x="27400" y="730110"/>
                  <a:pt x="0" y="552515"/>
                </a:cubicBezTo>
                <a:cubicBezTo>
                  <a:pt x="-27400" y="374920"/>
                  <a:pt x="15126" y="269806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10500-4213-10EC-CD34-9FAFBB045624}"/>
              </a:ext>
            </a:extLst>
          </p:cNvPr>
          <p:cNvSpPr txBox="1"/>
          <p:nvPr/>
        </p:nvSpPr>
        <p:spPr>
          <a:xfrm>
            <a:off x="821798" y="4542324"/>
            <a:ext cx="5000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5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Quality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DEFFB-C6D3-90AC-9937-88691D41658E}"/>
              </a:ext>
            </a:extLst>
          </p:cNvPr>
          <p:cNvSpPr txBox="1"/>
          <p:nvPr/>
        </p:nvSpPr>
        <p:spPr>
          <a:xfrm>
            <a:off x="3006663" y="568494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F45E073A-A9CC-D094-9F8E-EDF5A019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84" y="5689793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DA1FE-2164-E7A5-FB8B-8E9A831E7E05}"/>
              </a:ext>
            </a:extLst>
          </p:cNvPr>
          <p:cNvSpPr txBox="1"/>
          <p:nvPr/>
        </p:nvSpPr>
        <p:spPr>
          <a:xfrm>
            <a:off x="431267" y="283569"/>
            <a:ext cx="6563900" cy="118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Data Quality?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Quality measures how accurate, reliable, and useful data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is for decision-making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Goal: Ensure data is fit for use—complete, consistent, and free from errors.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Like clean water for drinking—bad data leads to bad decisions!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96EB22-7E80-C28E-3788-748F3E6C311A}"/>
              </a:ext>
            </a:extLst>
          </p:cNvPr>
          <p:cNvSpPr txBox="1"/>
          <p:nvPr/>
        </p:nvSpPr>
        <p:spPr>
          <a:xfrm>
            <a:off x="1485540" y="1460434"/>
            <a:ext cx="5739723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Does Data Quality Matter?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Better Decisions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Reliable data leads to accurate insights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Fewer Errors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Reduces costly mistakes in business &amp; AI models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Compliance &amp; Security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Ensures regulatory compliance (GDPR, HIPAA)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Higher Efficiency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Saves time spent fixing bad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D6003-F243-8125-143D-6CAC6A40C45D}"/>
              </a:ext>
            </a:extLst>
          </p:cNvPr>
          <p:cNvSpPr txBox="1"/>
          <p:nvPr/>
        </p:nvSpPr>
        <p:spPr>
          <a:xfrm>
            <a:off x="431269" y="2784340"/>
            <a:ext cx="5018963" cy="1853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6 Key Dimensions</a:t>
            </a: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of Data Quality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Accuracy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Data correctly represents real-world facts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Completeness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No missing or incomplete values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Consistency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Same data across different systems should match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Timeliness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Data is up-to-date and available when needed</a:t>
            </a:r>
            <a:b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Validity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Data follows rules &amp; formats (e.g., correct date formats)</a:t>
            </a:r>
            <a:b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Uniqueness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No duplicate or redundant records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59C504-7222-1C67-AA78-3EFC0F989458}"/>
              </a:ext>
            </a:extLst>
          </p:cNvPr>
          <p:cNvSpPr txBox="1"/>
          <p:nvPr/>
        </p:nvSpPr>
        <p:spPr>
          <a:xfrm>
            <a:off x="1616845" y="5859845"/>
            <a:ext cx="5297245" cy="160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to Improve Data Quality?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Validation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Check for errors before storing data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Deduplication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Remove duplicate records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Standardization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Enforce consistent formats and naming conventions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Automated Monitoring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Use tools to detect anomalies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Governance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Clear ownership &amp; accountability for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9C648-81DE-36C2-46DB-CF2A56A94C87}"/>
              </a:ext>
            </a:extLst>
          </p:cNvPr>
          <p:cNvSpPr txBox="1"/>
          <p:nvPr/>
        </p:nvSpPr>
        <p:spPr>
          <a:xfrm>
            <a:off x="738778" y="7401943"/>
            <a:ext cx="4482846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in Maintaining Data Quality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Human Errors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Manual data entry mistakes.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Silos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Inconsistent data across departments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Outdated Data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Old, irrelevant data reducing accuracy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Scaling Issues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Maintaining quality as data volume grows</a:t>
            </a:r>
          </a:p>
        </p:txBody>
      </p:sp>
      <p:pic>
        <p:nvPicPr>
          <p:cNvPr id="2050" name="Picture 2" descr="Data quality icon">
            <a:extLst>
              <a:ext uri="{FF2B5EF4-FFF2-40B4-BE49-F238E27FC236}">
                <a16:creationId xmlns:a16="http://schemas.microsoft.com/office/drawing/2014/main" id="{46F05B96-1FC1-87F1-0CF1-0A7CCB9F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62" y="4823851"/>
            <a:ext cx="756660" cy="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lution icon">
            <a:extLst>
              <a:ext uri="{FF2B5EF4-FFF2-40B4-BE49-F238E27FC236}">
                <a16:creationId xmlns:a16="http://schemas.microsoft.com/office/drawing/2014/main" id="{57C58975-8C42-08EF-5B9B-BB003B27B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36" y="937460"/>
            <a:ext cx="756660" cy="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cision making icon">
            <a:extLst>
              <a:ext uri="{FF2B5EF4-FFF2-40B4-BE49-F238E27FC236}">
                <a16:creationId xmlns:a16="http://schemas.microsoft.com/office/drawing/2014/main" id="{6437C30D-3C6E-50A0-FED5-29982467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7" y="1496138"/>
            <a:ext cx="596638" cy="59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nergy consumption icon">
            <a:extLst>
              <a:ext uri="{FF2B5EF4-FFF2-40B4-BE49-F238E27FC236}">
                <a16:creationId xmlns:a16="http://schemas.microsoft.com/office/drawing/2014/main" id="{A67F613D-4547-8A75-53A5-175B09CAF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3" y="2157766"/>
            <a:ext cx="630458" cy="63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arget icon">
            <a:extLst>
              <a:ext uri="{FF2B5EF4-FFF2-40B4-BE49-F238E27FC236}">
                <a16:creationId xmlns:a16="http://schemas.microsoft.com/office/drawing/2014/main" id="{10B0232F-6FDD-2618-D85A-A0D021C5A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55" y="2832152"/>
            <a:ext cx="636091" cy="6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uzzle icon">
            <a:extLst>
              <a:ext uri="{FF2B5EF4-FFF2-40B4-BE49-F238E27FC236}">
                <a16:creationId xmlns:a16="http://schemas.microsoft.com/office/drawing/2014/main" id="{269C176C-6859-28F6-089B-D06B39914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41" y="2879846"/>
            <a:ext cx="636091" cy="6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gile icon">
            <a:extLst>
              <a:ext uri="{FF2B5EF4-FFF2-40B4-BE49-F238E27FC236}">
                <a16:creationId xmlns:a16="http://schemas.microsoft.com/office/drawing/2014/main" id="{9F742659-A026-9927-1635-243DC7FF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25" y="3652673"/>
            <a:ext cx="641760" cy="6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imeline icon">
            <a:extLst>
              <a:ext uri="{FF2B5EF4-FFF2-40B4-BE49-F238E27FC236}">
                <a16:creationId xmlns:a16="http://schemas.microsoft.com/office/drawing/2014/main" id="{914C0B96-62CD-DFE3-F005-447BFCD4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19" y="3652673"/>
            <a:ext cx="641760" cy="6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onstruct icon">
            <a:extLst>
              <a:ext uri="{FF2B5EF4-FFF2-40B4-BE49-F238E27FC236}">
                <a16:creationId xmlns:a16="http://schemas.microsoft.com/office/drawing/2014/main" id="{74F877B5-098E-5AF8-004B-4FDFAF3A3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5" y="5920620"/>
            <a:ext cx="636091" cy="6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lipboard icon">
            <a:extLst>
              <a:ext uri="{FF2B5EF4-FFF2-40B4-BE49-F238E27FC236}">
                <a16:creationId xmlns:a16="http://schemas.microsoft.com/office/drawing/2014/main" id="{3832F3A6-7F17-A8C6-572B-DB63A9B1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3" y="6612190"/>
            <a:ext cx="636091" cy="6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omputer icon">
            <a:extLst>
              <a:ext uri="{FF2B5EF4-FFF2-40B4-BE49-F238E27FC236}">
                <a16:creationId xmlns:a16="http://schemas.microsoft.com/office/drawing/2014/main" id="{B6D41D52-C163-C44A-1BD4-703533E5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071" y="7447965"/>
            <a:ext cx="636091" cy="63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ilo icon">
            <a:extLst>
              <a:ext uri="{FF2B5EF4-FFF2-40B4-BE49-F238E27FC236}">
                <a16:creationId xmlns:a16="http://schemas.microsoft.com/office/drawing/2014/main" id="{6D08043D-DA02-7B5C-1A38-57CFA684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92" y="7447576"/>
            <a:ext cx="636856" cy="63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lendar icon">
            <a:extLst>
              <a:ext uri="{FF2B5EF4-FFF2-40B4-BE49-F238E27FC236}">
                <a16:creationId xmlns:a16="http://schemas.microsoft.com/office/drawing/2014/main" id="{F124F8BC-A58C-56E7-9418-261996CFB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47" y="8153027"/>
            <a:ext cx="636090" cy="63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A014E3E-A493-87F6-9548-EE497D2D194C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147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AF3DB-4731-8DBD-9A0B-626F23811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F02FC7-AC47-D976-E2D0-DF0D2EA7D410}"/>
              </a:ext>
            </a:extLst>
          </p:cNvPr>
          <p:cNvSpPr/>
          <p:nvPr/>
        </p:nvSpPr>
        <p:spPr>
          <a:xfrm>
            <a:off x="708216" y="7786571"/>
            <a:ext cx="5738864" cy="1090491"/>
          </a:xfrm>
          <a:custGeom>
            <a:avLst/>
            <a:gdLst>
              <a:gd name="connsiteX0" fmla="*/ 0 w 5738864"/>
              <a:gd name="connsiteY0" fmla="*/ 181752 h 1090491"/>
              <a:gd name="connsiteX1" fmla="*/ 181752 w 5738864"/>
              <a:gd name="connsiteY1" fmla="*/ 0 h 1090491"/>
              <a:gd name="connsiteX2" fmla="*/ 886521 w 5738864"/>
              <a:gd name="connsiteY2" fmla="*/ 0 h 1090491"/>
              <a:gd name="connsiteX3" fmla="*/ 1537537 w 5738864"/>
              <a:gd name="connsiteY3" fmla="*/ 0 h 1090491"/>
              <a:gd name="connsiteX4" fmla="*/ 2081046 w 5738864"/>
              <a:gd name="connsiteY4" fmla="*/ 0 h 1090491"/>
              <a:gd name="connsiteX5" fmla="*/ 2570801 w 5738864"/>
              <a:gd name="connsiteY5" fmla="*/ 0 h 1090491"/>
              <a:gd name="connsiteX6" fmla="*/ 3221817 w 5738864"/>
              <a:gd name="connsiteY6" fmla="*/ 0 h 1090491"/>
              <a:gd name="connsiteX7" fmla="*/ 3819079 w 5738864"/>
              <a:gd name="connsiteY7" fmla="*/ 0 h 1090491"/>
              <a:gd name="connsiteX8" fmla="*/ 4523848 w 5738864"/>
              <a:gd name="connsiteY8" fmla="*/ 0 h 1090491"/>
              <a:gd name="connsiteX9" fmla="*/ 5557112 w 5738864"/>
              <a:gd name="connsiteY9" fmla="*/ 0 h 1090491"/>
              <a:gd name="connsiteX10" fmla="*/ 5738864 w 5738864"/>
              <a:gd name="connsiteY10" fmla="*/ 181752 h 1090491"/>
              <a:gd name="connsiteX11" fmla="*/ 5738864 w 5738864"/>
              <a:gd name="connsiteY11" fmla="*/ 530706 h 1090491"/>
              <a:gd name="connsiteX12" fmla="*/ 5738864 w 5738864"/>
              <a:gd name="connsiteY12" fmla="*/ 908739 h 1090491"/>
              <a:gd name="connsiteX13" fmla="*/ 5557112 w 5738864"/>
              <a:gd name="connsiteY13" fmla="*/ 1090491 h 1090491"/>
              <a:gd name="connsiteX14" fmla="*/ 5067357 w 5738864"/>
              <a:gd name="connsiteY14" fmla="*/ 1090491 h 1090491"/>
              <a:gd name="connsiteX15" fmla="*/ 4631356 w 5738864"/>
              <a:gd name="connsiteY15" fmla="*/ 1090491 h 1090491"/>
              <a:gd name="connsiteX16" fmla="*/ 4195354 w 5738864"/>
              <a:gd name="connsiteY16" fmla="*/ 1090491 h 1090491"/>
              <a:gd name="connsiteX17" fmla="*/ 3705599 w 5738864"/>
              <a:gd name="connsiteY17" fmla="*/ 1090491 h 1090491"/>
              <a:gd name="connsiteX18" fmla="*/ 3054583 w 5738864"/>
              <a:gd name="connsiteY18" fmla="*/ 1090491 h 1090491"/>
              <a:gd name="connsiteX19" fmla="*/ 2564828 w 5738864"/>
              <a:gd name="connsiteY19" fmla="*/ 1090491 h 1090491"/>
              <a:gd name="connsiteX20" fmla="*/ 2021320 w 5738864"/>
              <a:gd name="connsiteY20" fmla="*/ 1090491 h 1090491"/>
              <a:gd name="connsiteX21" fmla="*/ 1531565 w 5738864"/>
              <a:gd name="connsiteY21" fmla="*/ 1090491 h 1090491"/>
              <a:gd name="connsiteX22" fmla="*/ 934302 w 5738864"/>
              <a:gd name="connsiteY22" fmla="*/ 1090491 h 1090491"/>
              <a:gd name="connsiteX23" fmla="*/ 181752 w 5738864"/>
              <a:gd name="connsiteY23" fmla="*/ 1090491 h 1090491"/>
              <a:gd name="connsiteX24" fmla="*/ 0 w 5738864"/>
              <a:gd name="connsiteY24" fmla="*/ 908739 h 1090491"/>
              <a:gd name="connsiteX25" fmla="*/ 0 w 5738864"/>
              <a:gd name="connsiteY25" fmla="*/ 545246 h 1090491"/>
              <a:gd name="connsiteX26" fmla="*/ 0 w 5738864"/>
              <a:gd name="connsiteY26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38864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357176" y="-78126"/>
                  <a:pt x="540885" y="42800"/>
                  <a:pt x="886521" y="0"/>
                </a:cubicBezTo>
                <a:cubicBezTo>
                  <a:pt x="1232157" y="-42800"/>
                  <a:pt x="1234285" y="20015"/>
                  <a:pt x="1537537" y="0"/>
                </a:cubicBezTo>
                <a:cubicBezTo>
                  <a:pt x="1840789" y="-20015"/>
                  <a:pt x="1895902" y="11514"/>
                  <a:pt x="2081046" y="0"/>
                </a:cubicBezTo>
                <a:cubicBezTo>
                  <a:pt x="2266190" y="-11514"/>
                  <a:pt x="2384184" y="24900"/>
                  <a:pt x="2570801" y="0"/>
                </a:cubicBezTo>
                <a:cubicBezTo>
                  <a:pt x="2757419" y="-24900"/>
                  <a:pt x="3018641" y="4494"/>
                  <a:pt x="3221817" y="0"/>
                </a:cubicBezTo>
                <a:cubicBezTo>
                  <a:pt x="3424993" y="-4494"/>
                  <a:pt x="3655596" y="10631"/>
                  <a:pt x="3819079" y="0"/>
                </a:cubicBezTo>
                <a:cubicBezTo>
                  <a:pt x="3982562" y="-10631"/>
                  <a:pt x="4255689" y="24286"/>
                  <a:pt x="4523848" y="0"/>
                </a:cubicBezTo>
                <a:cubicBezTo>
                  <a:pt x="4792007" y="-24286"/>
                  <a:pt x="5135005" y="63870"/>
                  <a:pt x="5557112" y="0"/>
                </a:cubicBezTo>
                <a:cubicBezTo>
                  <a:pt x="5654863" y="882"/>
                  <a:pt x="5727676" y="87056"/>
                  <a:pt x="5738864" y="181752"/>
                </a:cubicBezTo>
                <a:cubicBezTo>
                  <a:pt x="5744787" y="280599"/>
                  <a:pt x="5727477" y="388349"/>
                  <a:pt x="5738864" y="530706"/>
                </a:cubicBezTo>
                <a:cubicBezTo>
                  <a:pt x="5750251" y="673063"/>
                  <a:pt x="5717312" y="759978"/>
                  <a:pt x="5738864" y="908739"/>
                </a:cubicBezTo>
                <a:cubicBezTo>
                  <a:pt x="5731016" y="991209"/>
                  <a:pt x="5645526" y="1075343"/>
                  <a:pt x="5557112" y="1090491"/>
                </a:cubicBezTo>
                <a:cubicBezTo>
                  <a:pt x="5339593" y="1120450"/>
                  <a:pt x="5217671" y="1052488"/>
                  <a:pt x="5067357" y="1090491"/>
                </a:cubicBezTo>
                <a:cubicBezTo>
                  <a:pt x="4917044" y="1128494"/>
                  <a:pt x="4760082" y="1046114"/>
                  <a:pt x="4631356" y="1090491"/>
                </a:cubicBezTo>
                <a:cubicBezTo>
                  <a:pt x="4502630" y="1134868"/>
                  <a:pt x="4289697" y="1063843"/>
                  <a:pt x="4195354" y="1090491"/>
                </a:cubicBezTo>
                <a:cubicBezTo>
                  <a:pt x="4101011" y="1117139"/>
                  <a:pt x="3888437" y="1061506"/>
                  <a:pt x="3705599" y="1090491"/>
                </a:cubicBezTo>
                <a:cubicBezTo>
                  <a:pt x="3522762" y="1119476"/>
                  <a:pt x="3196329" y="1090026"/>
                  <a:pt x="3054583" y="1090491"/>
                </a:cubicBezTo>
                <a:cubicBezTo>
                  <a:pt x="2912837" y="1090956"/>
                  <a:pt x="2759635" y="1070682"/>
                  <a:pt x="2564828" y="1090491"/>
                </a:cubicBezTo>
                <a:cubicBezTo>
                  <a:pt x="2370022" y="1110300"/>
                  <a:pt x="2269246" y="1060014"/>
                  <a:pt x="2021320" y="1090491"/>
                </a:cubicBezTo>
                <a:cubicBezTo>
                  <a:pt x="1773394" y="1120968"/>
                  <a:pt x="1717754" y="1053850"/>
                  <a:pt x="1531565" y="1090491"/>
                </a:cubicBezTo>
                <a:cubicBezTo>
                  <a:pt x="1345377" y="1127132"/>
                  <a:pt x="1161065" y="1058706"/>
                  <a:pt x="934302" y="1090491"/>
                </a:cubicBezTo>
                <a:cubicBezTo>
                  <a:pt x="707539" y="1122276"/>
                  <a:pt x="525729" y="1074343"/>
                  <a:pt x="181752" y="1090491"/>
                </a:cubicBezTo>
                <a:cubicBezTo>
                  <a:pt x="92486" y="1092092"/>
                  <a:pt x="6022" y="1017984"/>
                  <a:pt x="0" y="908739"/>
                </a:cubicBezTo>
                <a:cubicBezTo>
                  <a:pt x="-25812" y="834097"/>
                  <a:pt x="29671" y="702592"/>
                  <a:pt x="0" y="545246"/>
                </a:cubicBezTo>
                <a:cubicBezTo>
                  <a:pt x="-29671" y="387900"/>
                  <a:pt x="38560" y="269768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D12D0A-5C7B-F1F7-B95B-9F8F2FD2A076}"/>
              </a:ext>
            </a:extLst>
          </p:cNvPr>
          <p:cNvSpPr txBox="1"/>
          <p:nvPr/>
        </p:nvSpPr>
        <p:spPr>
          <a:xfrm>
            <a:off x="715396" y="7763617"/>
            <a:ext cx="5731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rgbClr val="4E4E4E"/>
                </a:solidFill>
              </a:rPr>
              <a:t> </a:t>
            </a:r>
          </a:p>
          <a:p>
            <a:pPr algn="ctr"/>
            <a:r>
              <a:rPr lang="en-IN" sz="48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Engineering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7F9FEC-3969-3D16-F4F5-AFF076FE06EF}"/>
              </a:ext>
            </a:extLst>
          </p:cNvPr>
          <p:cNvSpPr txBox="1"/>
          <p:nvPr/>
        </p:nvSpPr>
        <p:spPr>
          <a:xfrm>
            <a:off x="5374090" y="7953974"/>
            <a:ext cx="1072989" cy="288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336216E2-7B05-8427-E698-69BC8C15E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11" y="7958827"/>
            <a:ext cx="236479" cy="2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2F685A-7936-722E-ACE7-33AA9BFEC510}"/>
              </a:ext>
            </a:extLst>
          </p:cNvPr>
          <p:cNvSpPr txBox="1"/>
          <p:nvPr/>
        </p:nvSpPr>
        <p:spPr>
          <a:xfrm>
            <a:off x="260780" y="336920"/>
            <a:ext cx="5667153" cy="118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Data Engineering?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 is the process of designing, building, and maintaining the systems that collect, store, and process data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Goal: Ensure data is accessible, reliable, and ready for analysis &amp; AI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Like plumbing for data—moving and cleaning data so it's ready for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7DE26-DBD6-B925-901B-1135B713977E}"/>
              </a:ext>
            </a:extLst>
          </p:cNvPr>
          <p:cNvSpPr txBox="1"/>
          <p:nvPr/>
        </p:nvSpPr>
        <p:spPr>
          <a:xfrm>
            <a:off x="1606488" y="1580222"/>
            <a:ext cx="541421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is Data Engineering Important?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Reliable Data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Ensures accurate, well-structured data for analysis &amp; AI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Scalability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Handles large-scale data efficiently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Faster Insights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Automates data flow for real-time analytics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Foundation for AI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&amp; ML models rely on well-prepared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244DF-9A0F-2D70-AB94-E957E74056CE}"/>
              </a:ext>
            </a:extLst>
          </p:cNvPr>
          <p:cNvSpPr txBox="1"/>
          <p:nvPr/>
        </p:nvSpPr>
        <p:spPr>
          <a:xfrm>
            <a:off x="260780" y="3072276"/>
            <a:ext cx="6482316" cy="160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Key Components</a:t>
            </a: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of Data Engineering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Collection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Extracting data from sources (APIs, databases, logs)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Storage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Storing data in Data Lakes, Warehouses, or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Lakehouses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Processing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Transforming raw data using ETL (Extract, Transform, Load) / ELT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Pipelines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Automating data flow using batch &amp; real-time processing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Quality &amp; Governance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Ensuring accuracy, security, and compliance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313AC4-E2E9-CB83-FD29-3C1FB9273268}"/>
              </a:ext>
            </a:extLst>
          </p:cNvPr>
          <p:cNvSpPr txBox="1"/>
          <p:nvPr/>
        </p:nvSpPr>
        <p:spPr>
          <a:xfrm>
            <a:off x="2829330" y="4815931"/>
            <a:ext cx="4100862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Tools &amp; Technologies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Storage: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Snowflake,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BigQuery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Amazon S3, Delta Lake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Processing: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Apache Spark, Databricks,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dbt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Airflow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Pipelines: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Kafka, Flink,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Fivetran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Orchestration: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Airflow, Prefect, </a:t>
            </a:r>
            <a:r>
              <a:rPr lang="en-IN" sz="109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Dagster</a:t>
            </a:r>
            <a:endParaRPr lang="en-IN" sz="109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11FB80-5893-6717-9DCB-04598C2FC207}"/>
              </a:ext>
            </a:extLst>
          </p:cNvPr>
          <p:cNvSpPr txBox="1"/>
          <p:nvPr/>
        </p:nvSpPr>
        <p:spPr>
          <a:xfrm>
            <a:off x="583803" y="6143349"/>
            <a:ext cx="458978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in Data Engineering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Silos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Breaking barriers between isolated data sources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Quality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Ensuring clean, consistent data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Real-Time Processing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Managing speed &amp; reliability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Cost &amp; Complexity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Scaling infrastructure efficiently</a:t>
            </a:r>
          </a:p>
        </p:txBody>
      </p:sp>
      <p:pic>
        <p:nvPicPr>
          <p:cNvPr id="1026" name="Picture 2" descr="Database management icon">
            <a:extLst>
              <a:ext uri="{FF2B5EF4-FFF2-40B4-BE49-F238E27FC236}">
                <a16:creationId xmlns:a16="http://schemas.microsoft.com/office/drawing/2014/main" id="{0E3D11EF-2CC3-C57B-954E-E434E394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89" y="666884"/>
            <a:ext cx="716407" cy="71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storage icon">
            <a:extLst>
              <a:ext uri="{FF2B5EF4-FFF2-40B4-BE49-F238E27FC236}">
                <a16:creationId xmlns:a16="http://schemas.microsoft.com/office/drawing/2014/main" id="{ACE41BBC-ADD9-4B50-8498-C97762F5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1" y="1828971"/>
            <a:ext cx="478664" cy="4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and icon">
            <a:extLst>
              <a:ext uri="{FF2B5EF4-FFF2-40B4-BE49-F238E27FC236}">
                <a16:creationId xmlns:a16="http://schemas.microsoft.com/office/drawing/2014/main" id="{BF7D277E-0448-E318-F373-860F1707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76" y="1828974"/>
            <a:ext cx="508755" cy="5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peed icon">
            <a:extLst>
              <a:ext uri="{FF2B5EF4-FFF2-40B4-BE49-F238E27FC236}">
                <a16:creationId xmlns:a16="http://schemas.microsoft.com/office/drawing/2014/main" id="{BC5C1685-1C99-71FF-DB5B-65ACE938A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1" y="2444931"/>
            <a:ext cx="478664" cy="47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range icon">
            <a:extLst>
              <a:ext uri="{FF2B5EF4-FFF2-40B4-BE49-F238E27FC236}">
                <a16:creationId xmlns:a16="http://schemas.microsoft.com/office/drawing/2014/main" id="{7BB4BCEB-3E82-C1E4-18A3-7A99A6E32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76" y="2421843"/>
            <a:ext cx="508755" cy="50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ipeline icon">
            <a:extLst>
              <a:ext uri="{FF2B5EF4-FFF2-40B4-BE49-F238E27FC236}">
                <a16:creationId xmlns:a16="http://schemas.microsoft.com/office/drawing/2014/main" id="{494B6890-D583-C356-E8B1-CC6FD45F9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89" y="3098492"/>
            <a:ext cx="604632" cy="6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1D9B10-F22A-E136-3C56-90190C314EC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380431" y="4980320"/>
            <a:ext cx="502995" cy="428478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BA7573-DA94-8A84-74D8-744A38BE8E5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1252552" y="5042149"/>
            <a:ext cx="647734" cy="304816"/>
          </a:xfrm>
          <a:prstGeom prst="rect">
            <a:avLst/>
          </a:prstGeom>
          <a:noFill/>
        </p:spPr>
      </p:pic>
      <p:pic>
        <p:nvPicPr>
          <p:cNvPr id="1038" name="Picture 14" descr="Kafka&quot; Icon - Download for free – Iconduck">
            <a:extLst>
              <a:ext uri="{FF2B5EF4-FFF2-40B4-BE49-F238E27FC236}">
                <a16:creationId xmlns:a16="http://schemas.microsoft.com/office/drawing/2014/main" id="{30CDF280-4513-7AC1-35C6-8038C293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50" y="5540655"/>
            <a:ext cx="646300" cy="29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pache airflow&quot; Icon - Download for ...">
            <a:extLst>
              <a:ext uri="{FF2B5EF4-FFF2-40B4-BE49-F238E27FC236}">
                <a16:creationId xmlns:a16="http://schemas.microsoft.com/office/drawing/2014/main" id="{8E7A09D1-4B8C-3E59-1C96-19F74B2F5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21" y="5489034"/>
            <a:ext cx="398618" cy="3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3 Select | AWS Storage Blog">
            <a:extLst>
              <a:ext uri="{FF2B5EF4-FFF2-40B4-BE49-F238E27FC236}">
                <a16:creationId xmlns:a16="http://schemas.microsoft.com/office/drawing/2014/main" id="{5F24A34E-107D-CBD7-6C77-7729AE8A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89" y="5051591"/>
            <a:ext cx="790321" cy="91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ilo icon">
            <a:extLst>
              <a:ext uri="{FF2B5EF4-FFF2-40B4-BE49-F238E27FC236}">
                <a16:creationId xmlns:a16="http://schemas.microsoft.com/office/drawing/2014/main" id="{365EE9EF-9CAF-3267-6F09-D9880FE9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11" y="6277411"/>
            <a:ext cx="552601" cy="5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Data quality icon">
            <a:extLst>
              <a:ext uri="{FF2B5EF4-FFF2-40B4-BE49-F238E27FC236}">
                <a16:creationId xmlns:a16="http://schemas.microsoft.com/office/drawing/2014/main" id="{F203D1EE-FA23-3186-624C-75DEA376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96" y="6265933"/>
            <a:ext cx="552601" cy="5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al time icon">
            <a:extLst>
              <a:ext uri="{FF2B5EF4-FFF2-40B4-BE49-F238E27FC236}">
                <a16:creationId xmlns:a16="http://schemas.microsoft.com/office/drawing/2014/main" id="{932D9693-527C-4F2A-0287-83D3262CB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84" y="6941121"/>
            <a:ext cx="552601" cy="5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alculator icon">
            <a:extLst>
              <a:ext uri="{FF2B5EF4-FFF2-40B4-BE49-F238E27FC236}">
                <a16:creationId xmlns:a16="http://schemas.microsoft.com/office/drawing/2014/main" id="{4675C55A-241E-4274-703E-68005F7E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66" y="6918164"/>
            <a:ext cx="552601" cy="5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Data governance icon">
            <a:extLst>
              <a:ext uri="{FF2B5EF4-FFF2-40B4-BE49-F238E27FC236}">
                <a16:creationId xmlns:a16="http://schemas.microsoft.com/office/drawing/2014/main" id="{C45853FB-2FEB-2018-2FC5-3EEFC3164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34" y="4206167"/>
            <a:ext cx="578836" cy="57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F4D54305-0AC0-CB8B-8388-C6783960455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453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D42B8-EEB4-A07E-4744-DBB1525D1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DCC786-474F-C29E-6818-5090A6CFBB58}"/>
              </a:ext>
            </a:extLst>
          </p:cNvPr>
          <p:cNvSpPr/>
          <p:nvPr/>
        </p:nvSpPr>
        <p:spPr>
          <a:xfrm>
            <a:off x="1022783" y="4121707"/>
            <a:ext cx="5102396" cy="1090491"/>
          </a:xfrm>
          <a:custGeom>
            <a:avLst/>
            <a:gdLst>
              <a:gd name="connsiteX0" fmla="*/ 0 w 5102396"/>
              <a:gd name="connsiteY0" fmla="*/ 181752 h 1090491"/>
              <a:gd name="connsiteX1" fmla="*/ 181752 w 5102396"/>
              <a:gd name="connsiteY1" fmla="*/ 0 h 1090491"/>
              <a:gd name="connsiteX2" fmla="*/ 868891 w 5102396"/>
              <a:gd name="connsiteY2" fmla="*/ 0 h 1090491"/>
              <a:gd name="connsiteX3" fmla="*/ 1508642 w 5102396"/>
              <a:gd name="connsiteY3" fmla="*/ 0 h 1090491"/>
              <a:gd name="connsiteX4" fmla="*/ 2053614 w 5102396"/>
              <a:gd name="connsiteY4" fmla="*/ 0 h 1090491"/>
              <a:gd name="connsiteX5" fmla="*/ 2551198 w 5102396"/>
              <a:gd name="connsiteY5" fmla="*/ 0 h 1090491"/>
              <a:gd name="connsiteX6" fmla="*/ 3190948 w 5102396"/>
              <a:gd name="connsiteY6" fmla="*/ 0 h 1090491"/>
              <a:gd name="connsiteX7" fmla="*/ 3783310 w 5102396"/>
              <a:gd name="connsiteY7" fmla="*/ 0 h 1090491"/>
              <a:gd name="connsiteX8" fmla="*/ 4920644 w 5102396"/>
              <a:gd name="connsiteY8" fmla="*/ 0 h 1090491"/>
              <a:gd name="connsiteX9" fmla="*/ 5102396 w 5102396"/>
              <a:gd name="connsiteY9" fmla="*/ 181752 h 1090491"/>
              <a:gd name="connsiteX10" fmla="*/ 5102396 w 5102396"/>
              <a:gd name="connsiteY10" fmla="*/ 530706 h 1090491"/>
              <a:gd name="connsiteX11" fmla="*/ 5102396 w 5102396"/>
              <a:gd name="connsiteY11" fmla="*/ 908739 h 1090491"/>
              <a:gd name="connsiteX12" fmla="*/ 4920644 w 5102396"/>
              <a:gd name="connsiteY12" fmla="*/ 1090491 h 1090491"/>
              <a:gd name="connsiteX13" fmla="*/ 4423060 w 5102396"/>
              <a:gd name="connsiteY13" fmla="*/ 1090491 h 1090491"/>
              <a:gd name="connsiteX14" fmla="*/ 3972866 w 5102396"/>
              <a:gd name="connsiteY14" fmla="*/ 1090491 h 1090491"/>
              <a:gd name="connsiteX15" fmla="*/ 3522671 w 5102396"/>
              <a:gd name="connsiteY15" fmla="*/ 1090491 h 1090491"/>
              <a:gd name="connsiteX16" fmla="*/ 3072476 w 5102396"/>
              <a:gd name="connsiteY16" fmla="*/ 1090491 h 1090491"/>
              <a:gd name="connsiteX17" fmla="*/ 2574892 w 5102396"/>
              <a:gd name="connsiteY17" fmla="*/ 1090491 h 1090491"/>
              <a:gd name="connsiteX18" fmla="*/ 1935142 w 5102396"/>
              <a:gd name="connsiteY18" fmla="*/ 1090491 h 1090491"/>
              <a:gd name="connsiteX19" fmla="*/ 1437558 w 5102396"/>
              <a:gd name="connsiteY19" fmla="*/ 1090491 h 1090491"/>
              <a:gd name="connsiteX20" fmla="*/ 892586 w 5102396"/>
              <a:gd name="connsiteY20" fmla="*/ 1090491 h 1090491"/>
              <a:gd name="connsiteX21" fmla="*/ 181752 w 5102396"/>
              <a:gd name="connsiteY21" fmla="*/ 1090491 h 1090491"/>
              <a:gd name="connsiteX22" fmla="*/ 0 w 5102396"/>
              <a:gd name="connsiteY22" fmla="*/ 908739 h 1090491"/>
              <a:gd name="connsiteX23" fmla="*/ 0 w 5102396"/>
              <a:gd name="connsiteY23" fmla="*/ 552515 h 1090491"/>
              <a:gd name="connsiteX24" fmla="*/ 0 w 5102396"/>
              <a:gd name="connsiteY24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02396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410746" y="-5302"/>
                  <a:pt x="667288" y="68601"/>
                  <a:pt x="868891" y="0"/>
                </a:cubicBezTo>
                <a:cubicBezTo>
                  <a:pt x="1070494" y="-68601"/>
                  <a:pt x="1228715" y="76269"/>
                  <a:pt x="1508642" y="0"/>
                </a:cubicBezTo>
                <a:cubicBezTo>
                  <a:pt x="1788569" y="-76269"/>
                  <a:pt x="1800402" y="34926"/>
                  <a:pt x="2053614" y="0"/>
                </a:cubicBezTo>
                <a:cubicBezTo>
                  <a:pt x="2306826" y="-34926"/>
                  <a:pt x="2394489" y="41500"/>
                  <a:pt x="2551198" y="0"/>
                </a:cubicBezTo>
                <a:cubicBezTo>
                  <a:pt x="2707907" y="-41500"/>
                  <a:pt x="2908729" y="5319"/>
                  <a:pt x="3190948" y="0"/>
                </a:cubicBezTo>
                <a:cubicBezTo>
                  <a:pt x="3473167" y="-5319"/>
                  <a:pt x="3506285" y="26598"/>
                  <a:pt x="3783310" y="0"/>
                </a:cubicBezTo>
                <a:cubicBezTo>
                  <a:pt x="4060335" y="-26598"/>
                  <a:pt x="4549316" y="40435"/>
                  <a:pt x="4920644" y="0"/>
                </a:cubicBezTo>
                <a:cubicBezTo>
                  <a:pt x="5019549" y="3066"/>
                  <a:pt x="5106378" y="57877"/>
                  <a:pt x="5102396" y="181752"/>
                </a:cubicBezTo>
                <a:cubicBezTo>
                  <a:pt x="5125957" y="345788"/>
                  <a:pt x="5098911" y="436488"/>
                  <a:pt x="5102396" y="530706"/>
                </a:cubicBezTo>
                <a:cubicBezTo>
                  <a:pt x="5105881" y="624924"/>
                  <a:pt x="5078393" y="734983"/>
                  <a:pt x="5102396" y="908739"/>
                </a:cubicBezTo>
                <a:cubicBezTo>
                  <a:pt x="5097355" y="1004624"/>
                  <a:pt x="5015941" y="1082239"/>
                  <a:pt x="4920644" y="1090491"/>
                </a:cubicBezTo>
                <a:cubicBezTo>
                  <a:pt x="4810952" y="1133229"/>
                  <a:pt x="4611718" y="1083478"/>
                  <a:pt x="4423060" y="1090491"/>
                </a:cubicBezTo>
                <a:cubicBezTo>
                  <a:pt x="4234402" y="1097504"/>
                  <a:pt x="4175400" y="1056993"/>
                  <a:pt x="3972866" y="1090491"/>
                </a:cubicBezTo>
                <a:cubicBezTo>
                  <a:pt x="3770332" y="1123989"/>
                  <a:pt x="3681680" y="1071442"/>
                  <a:pt x="3522671" y="1090491"/>
                </a:cubicBezTo>
                <a:cubicBezTo>
                  <a:pt x="3363662" y="1109540"/>
                  <a:pt x="3255116" y="1073944"/>
                  <a:pt x="3072476" y="1090491"/>
                </a:cubicBezTo>
                <a:cubicBezTo>
                  <a:pt x="2889837" y="1107038"/>
                  <a:pt x="2786083" y="1064202"/>
                  <a:pt x="2574892" y="1090491"/>
                </a:cubicBezTo>
                <a:cubicBezTo>
                  <a:pt x="2363701" y="1116780"/>
                  <a:pt x="2226020" y="1024206"/>
                  <a:pt x="1935142" y="1090491"/>
                </a:cubicBezTo>
                <a:cubicBezTo>
                  <a:pt x="1644264" y="1156776"/>
                  <a:pt x="1631764" y="1078729"/>
                  <a:pt x="1437558" y="1090491"/>
                </a:cubicBezTo>
                <a:cubicBezTo>
                  <a:pt x="1243352" y="1102253"/>
                  <a:pt x="1018368" y="1036730"/>
                  <a:pt x="892586" y="1090491"/>
                </a:cubicBezTo>
                <a:cubicBezTo>
                  <a:pt x="766804" y="1144252"/>
                  <a:pt x="421692" y="1023342"/>
                  <a:pt x="181752" y="1090491"/>
                </a:cubicBezTo>
                <a:cubicBezTo>
                  <a:pt x="68086" y="1091347"/>
                  <a:pt x="-23215" y="1025137"/>
                  <a:pt x="0" y="908739"/>
                </a:cubicBezTo>
                <a:cubicBezTo>
                  <a:pt x="-9511" y="800421"/>
                  <a:pt x="27400" y="730110"/>
                  <a:pt x="0" y="552515"/>
                </a:cubicBezTo>
                <a:cubicBezTo>
                  <a:pt x="-27400" y="374920"/>
                  <a:pt x="15126" y="269806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7714F-971C-560E-C92C-7CA5549EACE4}"/>
              </a:ext>
            </a:extLst>
          </p:cNvPr>
          <p:cNvSpPr txBox="1"/>
          <p:nvPr/>
        </p:nvSpPr>
        <p:spPr>
          <a:xfrm>
            <a:off x="1073774" y="4114970"/>
            <a:ext cx="5000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rgbClr val="4E4E4E"/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5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DFA47A-4E96-D28F-D64D-FD3F5B5CFBDA}"/>
              </a:ext>
            </a:extLst>
          </p:cNvPr>
          <p:cNvSpPr txBox="1"/>
          <p:nvPr/>
        </p:nvSpPr>
        <p:spPr>
          <a:xfrm>
            <a:off x="3258640" y="5233522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7E323D46-AED6-DD6D-4061-01F82814D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61" y="5238374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CEAD4B-2C76-4B2A-EDA2-315327635074}"/>
              </a:ext>
            </a:extLst>
          </p:cNvPr>
          <p:cNvSpPr txBox="1"/>
          <p:nvPr/>
        </p:nvSpPr>
        <p:spPr>
          <a:xfrm>
            <a:off x="339056" y="161376"/>
            <a:ext cx="5859725" cy="118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Data Analysis?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Process of cleaning, transforming, and interpreting data 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find meaningful patterns, trends, and insights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Goal: Convert raw data into useful knowledge for decision-making</a:t>
            </a:r>
          </a:p>
          <a:p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Like solving a puzzle—each data point is a piece that helps complete the big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8AC1F-EAC0-4581-AE1C-B221671BDEA1}"/>
              </a:ext>
            </a:extLst>
          </p:cNvPr>
          <p:cNvSpPr txBox="1"/>
          <p:nvPr/>
        </p:nvSpPr>
        <p:spPr>
          <a:xfrm>
            <a:off x="192124" y="2652530"/>
            <a:ext cx="6263762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Types of Data Analysis</a:t>
            </a:r>
          </a:p>
          <a:p>
            <a:pPr>
              <a:buNone/>
            </a:pP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Descriptive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"What happened?" (sales reports, trend charts)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Diagnostic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"Why did it happen?" (correlation, root cause analysis)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Predictive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"What might happen?" (forecasting, machine learning)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Prescriptive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"What should we do?" (decision-making models)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886E6-8DA3-71E7-04F2-54848A56BBC9}"/>
              </a:ext>
            </a:extLst>
          </p:cNvPr>
          <p:cNvSpPr txBox="1"/>
          <p:nvPr/>
        </p:nvSpPr>
        <p:spPr>
          <a:xfrm>
            <a:off x="1616887" y="5494824"/>
            <a:ext cx="5389970" cy="160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Common</a:t>
            </a: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 Data Analysis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Techniques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Statistical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Mean, median, variance, hypothesis testing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Visualization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Charts, graphs, heatmaps for easy understanding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Correlation &amp; Regression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Finding relationships between variables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Machine Learning Models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AI-driven pattern recognition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Text 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Extracting insights from words and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AF412-4365-D903-3179-B6277C6C0904}"/>
              </a:ext>
            </a:extLst>
          </p:cNvPr>
          <p:cNvSpPr txBox="1"/>
          <p:nvPr/>
        </p:nvSpPr>
        <p:spPr>
          <a:xfrm>
            <a:off x="1434210" y="1351678"/>
            <a:ext cx="5572646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is Data Analysis Important?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Better Decision-Making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Data-driven insights lead to smarter choices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Problem-Solving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Identifies inefficiencies, risks, and opportunities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Predicting Trends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Helps businesses prepare for future changes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Competitive Advantage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Effective data analysis outperform others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E77A8-3C08-A215-22F9-1D1885D2F64C}"/>
              </a:ext>
            </a:extLst>
          </p:cNvPr>
          <p:cNvSpPr txBox="1"/>
          <p:nvPr/>
        </p:nvSpPr>
        <p:spPr>
          <a:xfrm>
            <a:off x="339061" y="7084058"/>
            <a:ext cx="5212657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in Data Analysis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Dirty Data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Incomplete, inconsistent, or incorrect data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Overload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Too much data without clear focus</a:t>
            </a:r>
            <a:b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&amp; Misinterpretation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Drawing incorrect conclusions</a:t>
            </a:r>
            <a:b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Lack of Skills &amp; Tools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Not everyone is trained in data analysis</a:t>
            </a:r>
          </a:p>
        </p:txBody>
      </p:sp>
      <p:pic>
        <p:nvPicPr>
          <p:cNvPr id="19" name="Picture 36" descr="Decision - Free business icons">
            <a:extLst>
              <a:ext uri="{FF2B5EF4-FFF2-40B4-BE49-F238E27FC236}">
                <a16:creationId xmlns:a16="http://schemas.microsoft.com/office/drawing/2014/main" id="{4B795847-1D26-D3CF-FE37-D52034C6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69" y="1436843"/>
            <a:ext cx="730143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blem solving icon">
            <a:extLst>
              <a:ext uri="{FF2B5EF4-FFF2-40B4-BE49-F238E27FC236}">
                <a16:creationId xmlns:a16="http://schemas.microsoft.com/office/drawing/2014/main" id="{880EC838-5E4A-D941-C0F2-B350067F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0" y="2157939"/>
            <a:ext cx="628263" cy="6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onitor icon">
            <a:extLst>
              <a:ext uri="{FF2B5EF4-FFF2-40B4-BE49-F238E27FC236}">
                <a16:creationId xmlns:a16="http://schemas.microsoft.com/office/drawing/2014/main" id="{B08F8A16-B4ED-9211-E739-78EFB7B4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2" y="4298311"/>
            <a:ext cx="619126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search icon">
            <a:extLst>
              <a:ext uri="{FF2B5EF4-FFF2-40B4-BE49-F238E27FC236}">
                <a16:creationId xmlns:a16="http://schemas.microsoft.com/office/drawing/2014/main" id="{D34B11A0-F46C-C459-60E7-F7205B274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43" y="4357383"/>
            <a:ext cx="619126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arket penetration icon">
            <a:extLst>
              <a:ext uri="{FF2B5EF4-FFF2-40B4-BE49-F238E27FC236}">
                <a16:creationId xmlns:a16="http://schemas.microsoft.com/office/drawing/2014/main" id="{C957F867-366A-02A9-7283-87A400A0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7" y="5586647"/>
            <a:ext cx="641373" cy="6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Machine learning icon">
            <a:extLst>
              <a:ext uri="{FF2B5EF4-FFF2-40B4-BE49-F238E27FC236}">
                <a16:creationId xmlns:a16="http://schemas.microsoft.com/office/drawing/2014/main" id="{1AAA2820-D29E-6D71-BF39-A582504F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7" y="6350862"/>
            <a:ext cx="668164" cy="66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ata loss icon">
            <a:extLst>
              <a:ext uri="{FF2B5EF4-FFF2-40B4-BE49-F238E27FC236}">
                <a16:creationId xmlns:a16="http://schemas.microsoft.com/office/drawing/2014/main" id="{972524C3-6F4B-F2C1-4416-422C9040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126" y="7161832"/>
            <a:ext cx="763402" cy="7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atabase icon">
            <a:extLst>
              <a:ext uri="{FF2B5EF4-FFF2-40B4-BE49-F238E27FC236}">
                <a16:creationId xmlns:a16="http://schemas.microsoft.com/office/drawing/2014/main" id="{F534ED51-6A5A-788A-A437-A4F34D514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88" y="7161832"/>
            <a:ext cx="763402" cy="7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Game icon">
            <a:extLst>
              <a:ext uri="{FF2B5EF4-FFF2-40B4-BE49-F238E27FC236}">
                <a16:creationId xmlns:a16="http://schemas.microsoft.com/office/drawing/2014/main" id="{743DD7C4-993C-69B7-89A1-0E821AA0A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17" y="535161"/>
            <a:ext cx="619126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Motivation icon">
            <a:extLst>
              <a:ext uri="{FF2B5EF4-FFF2-40B4-BE49-F238E27FC236}">
                <a16:creationId xmlns:a16="http://schemas.microsoft.com/office/drawing/2014/main" id="{E1E680E7-765F-9097-4283-39DE84E86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83" y="7990265"/>
            <a:ext cx="763402" cy="7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44A8A120-762B-4C58-C7D9-9D44046240B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86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EC8E-B7D1-FA8D-50FF-51C452685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95F4C5-F1B9-F2C6-DB84-606EE3A89CAB}"/>
              </a:ext>
            </a:extLst>
          </p:cNvPr>
          <p:cNvSpPr/>
          <p:nvPr/>
        </p:nvSpPr>
        <p:spPr>
          <a:xfrm>
            <a:off x="373332" y="7850337"/>
            <a:ext cx="6496700" cy="1030616"/>
          </a:xfrm>
          <a:custGeom>
            <a:avLst/>
            <a:gdLst>
              <a:gd name="connsiteX0" fmla="*/ 0 w 6496700"/>
              <a:gd name="connsiteY0" fmla="*/ 171773 h 1030616"/>
              <a:gd name="connsiteX1" fmla="*/ 171773 w 6496700"/>
              <a:gd name="connsiteY1" fmla="*/ 0 h 1030616"/>
              <a:gd name="connsiteX2" fmla="*/ 854214 w 6496700"/>
              <a:gd name="connsiteY2" fmla="*/ 0 h 1030616"/>
              <a:gd name="connsiteX3" fmla="*/ 1475123 w 6496700"/>
              <a:gd name="connsiteY3" fmla="*/ 0 h 1030616"/>
              <a:gd name="connsiteX4" fmla="*/ 1972969 w 6496700"/>
              <a:gd name="connsiteY4" fmla="*/ 0 h 1030616"/>
              <a:gd name="connsiteX5" fmla="*/ 2409284 w 6496700"/>
              <a:gd name="connsiteY5" fmla="*/ 0 h 1030616"/>
              <a:gd name="connsiteX6" fmla="*/ 3030193 w 6496700"/>
              <a:gd name="connsiteY6" fmla="*/ 0 h 1030616"/>
              <a:gd name="connsiteX7" fmla="*/ 3589570 w 6496700"/>
              <a:gd name="connsiteY7" fmla="*/ 0 h 1030616"/>
              <a:gd name="connsiteX8" fmla="*/ 4272011 w 6496700"/>
              <a:gd name="connsiteY8" fmla="*/ 0 h 1030616"/>
              <a:gd name="connsiteX9" fmla="*/ 4892920 w 6496700"/>
              <a:gd name="connsiteY9" fmla="*/ 0 h 1030616"/>
              <a:gd name="connsiteX10" fmla="*/ 5329235 w 6496700"/>
              <a:gd name="connsiteY10" fmla="*/ 0 h 1030616"/>
              <a:gd name="connsiteX11" fmla="*/ 6324927 w 6496700"/>
              <a:gd name="connsiteY11" fmla="*/ 0 h 1030616"/>
              <a:gd name="connsiteX12" fmla="*/ 6496700 w 6496700"/>
              <a:gd name="connsiteY12" fmla="*/ 171773 h 1030616"/>
              <a:gd name="connsiteX13" fmla="*/ 6496700 w 6496700"/>
              <a:gd name="connsiteY13" fmla="*/ 501567 h 1030616"/>
              <a:gd name="connsiteX14" fmla="*/ 6496700 w 6496700"/>
              <a:gd name="connsiteY14" fmla="*/ 858843 h 1030616"/>
              <a:gd name="connsiteX15" fmla="*/ 6324927 w 6496700"/>
              <a:gd name="connsiteY15" fmla="*/ 1030616 h 1030616"/>
              <a:gd name="connsiteX16" fmla="*/ 5704018 w 6496700"/>
              <a:gd name="connsiteY16" fmla="*/ 1030616 h 1030616"/>
              <a:gd name="connsiteX17" fmla="*/ 5267703 w 6496700"/>
              <a:gd name="connsiteY17" fmla="*/ 1030616 h 1030616"/>
              <a:gd name="connsiteX18" fmla="*/ 4646794 w 6496700"/>
              <a:gd name="connsiteY18" fmla="*/ 1030616 h 1030616"/>
              <a:gd name="connsiteX19" fmla="*/ 4210480 w 6496700"/>
              <a:gd name="connsiteY19" fmla="*/ 1030616 h 1030616"/>
              <a:gd name="connsiteX20" fmla="*/ 3712633 w 6496700"/>
              <a:gd name="connsiteY20" fmla="*/ 1030616 h 1030616"/>
              <a:gd name="connsiteX21" fmla="*/ 3276319 w 6496700"/>
              <a:gd name="connsiteY21" fmla="*/ 1030616 h 1030616"/>
              <a:gd name="connsiteX22" fmla="*/ 2716941 w 6496700"/>
              <a:gd name="connsiteY22" fmla="*/ 1030616 h 1030616"/>
              <a:gd name="connsiteX23" fmla="*/ 2342158 w 6496700"/>
              <a:gd name="connsiteY23" fmla="*/ 1030616 h 1030616"/>
              <a:gd name="connsiteX24" fmla="*/ 1782781 w 6496700"/>
              <a:gd name="connsiteY24" fmla="*/ 1030616 h 1030616"/>
              <a:gd name="connsiteX25" fmla="*/ 1407998 w 6496700"/>
              <a:gd name="connsiteY25" fmla="*/ 1030616 h 1030616"/>
              <a:gd name="connsiteX26" fmla="*/ 725557 w 6496700"/>
              <a:gd name="connsiteY26" fmla="*/ 1030616 h 1030616"/>
              <a:gd name="connsiteX27" fmla="*/ 171773 w 6496700"/>
              <a:gd name="connsiteY27" fmla="*/ 1030616 h 1030616"/>
              <a:gd name="connsiteX28" fmla="*/ 0 w 6496700"/>
              <a:gd name="connsiteY28" fmla="*/ 858843 h 1030616"/>
              <a:gd name="connsiteX29" fmla="*/ 0 w 6496700"/>
              <a:gd name="connsiteY29" fmla="*/ 508437 h 1030616"/>
              <a:gd name="connsiteX30" fmla="*/ 0 w 6496700"/>
              <a:gd name="connsiteY30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496700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9670" y="-74260"/>
                  <a:pt x="579174" y="42316"/>
                  <a:pt x="854214" y="0"/>
                </a:cubicBezTo>
                <a:cubicBezTo>
                  <a:pt x="1129254" y="-42316"/>
                  <a:pt x="1320884" y="33868"/>
                  <a:pt x="1475123" y="0"/>
                </a:cubicBezTo>
                <a:cubicBezTo>
                  <a:pt x="1629362" y="-33868"/>
                  <a:pt x="1746062" y="15774"/>
                  <a:pt x="1972969" y="0"/>
                </a:cubicBezTo>
                <a:cubicBezTo>
                  <a:pt x="2199876" y="-15774"/>
                  <a:pt x="2268747" y="37064"/>
                  <a:pt x="2409284" y="0"/>
                </a:cubicBezTo>
                <a:cubicBezTo>
                  <a:pt x="2549822" y="-37064"/>
                  <a:pt x="2735229" y="40318"/>
                  <a:pt x="3030193" y="0"/>
                </a:cubicBezTo>
                <a:cubicBezTo>
                  <a:pt x="3325157" y="-40318"/>
                  <a:pt x="3472088" y="17306"/>
                  <a:pt x="3589570" y="0"/>
                </a:cubicBezTo>
                <a:cubicBezTo>
                  <a:pt x="3707052" y="-17306"/>
                  <a:pt x="3962306" y="77552"/>
                  <a:pt x="4272011" y="0"/>
                </a:cubicBezTo>
                <a:cubicBezTo>
                  <a:pt x="4581716" y="-77552"/>
                  <a:pt x="4724077" y="39122"/>
                  <a:pt x="4892920" y="0"/>
                </a:cubicBezTo>
                <a:cubicBezTo>
                  <a:pt x="5061763" y="-39122"/>
                  <a:pt x="5144280" y="33775"/>
                  <a:pt x="5329235" y="0"/>
                </a:cubicBezTo>
                <a:cubicBezTo>
                  <a:pt x="5514190" y="-33775"/>
                  <a:pt x="5965465" y="72959"/>
                  <a:pt x="6324927" y="0"/>
                </a:cubicBezTo>
                <a:cubicBezTo>
                  <a:pt x="6427986" y="-392"/>
                  <a:pt x="6501254" y="52387"/>
                  <a:pt x="6496700" y="171773"/>
                </a:cubicBezTo>
                <a:cubicBezTo>
                  <a:pt x="6496748" y="329961"/>
                  <a:pt x="6474915" y="363645"/>
                  <a:pt x="6496700" y="501567"/>
                </a:cubicBezTo>
                <a:cubicBezTo>
                  <a:pt x="6518485" y="639489"/>
                  <a:pt x="6455864" y="758482"/>
                  <a:pt x="6496700" y="858843"/>
                </a:cubicBezTo>
                <a:cubicBezTo>
                  <a:pt x="6490588" y="964267"/>
                  <a:pt x="6398566" y="1018201"/>
                  <a:pt x="6324927" y="1030616"/>
                </a:cubicBezTo>
                <a:cubicBezTo>
                  <a:pt x="6160089" y="1082766"/>
                  <a:pt x="5964633" y="1004882"/>
                  <a:pt x="5704018" y="1030616"/>
                </a:cubicBezTo>
                <a:cubicBezTo>
                  <a:pt x="5443403" y="1056350"/>
                  <a:pt x="5392655" y="1030050"/>
                  <a:pt x="5267703" y="1030616"/>
                </a:cubicBezTo>
                <a:cubicBezTo>
                  <a:pt x="5142751" y="1031182"/>
                  <a:pt x="4850352" y="965028"/>
                  <a:pt x="4646794" y="1030616"/>
                </a:cubicBezTo>
                <a:cubicBezTo>
                  <a:pt x="4443236" y="1096204"/>
                  <a:pt x="4331344" y="1021521"/>
                  <a:pt x="4210480" y="1030616"/>
                </a:cubicBezTo>
                <a:cubicBezTo>
                  <a:pt x="4089616" y="1039711"/>
                  <a:pt x="3848929" y="1013463"/>
                  <a:pt x="3712633" y="1030616"/>
                </a:cubicBezTo>
                <a:cubicBezTo>
                  <a:pt x="3576337" y="1047769"/>
                  <a:pt x="3373986" y="993860"/>
                  <a:pt x="3276319" y="1030616"/>
                </a:cubicBezTo>
                <a:cubicBezTo>
                  <a:pt x="3178652" y="1067372"/>
                  <a:pt x="2880386" y="1029473"/>
                  <a:pt x="2716941" y="1030616"/>
                </a:cubicBezTo>
                <a:cubicBezTo>
                  <a:pt x="2553496" y="1031759"/>
                  <a:pt x="2421631" y="1012623"/>
                  <a:pt x="2342158" y="1030616"/>
                </a:cubicBezTo>
                <a:cubicBezTo>
                  <a:pt x="2262685" y="1048609"/>
                  <a:pt x="2049495" y="1013288"/>
                  <a:pt x="1782781" y="1030616"/>
                </a:cubicBezTo>
                <a:cubicBezTo>
                  <a:pt x="1516067" y="1047944"/>
                  <a:pt x="1576957" y="1012424"/>
                  <a:pt x="1407998" y="1030616"/>
                </a:cubicBezTo>
                <a:cubicBezTo>
                  <a:pt x="1239039" y="1048808"/>
                  <a:pt x="916767" y="961743"/>
                  <a:pt x="725557" y="1030616"/>
                </a:cubicBezTo>
                <a:cubicBezTo>
                  <a:pt x="534347" y="1099489"/>
                  <a:pt x="355774" y="1017645"/>
                  <a:pt x="171773" y="1030616"/>
                </a:cubicBezTo>
                <a:cubicBezTo>
                  <a:pt x="72572" y="1030995"/>
                  <a:pt x="-2625" y="953801"/>
                  <a:pt x="0" y="858843"/>
                </a:cubicBezTo>
                <a:cubicBezTo>
                  <a:pt x="-39896" y="710085"/>
                  <a:pt x="19164" y="625025"/>
                  <a:pt x="0" y="508437"/>
                </a:cubicBezTo>
                <a:cubicBezTo>
                  <a:pt x="-19164" y="391849"/>
                  <a:pt x="14454" y="313050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2F16A-1386-9CAF-903A-64FFF0CF3D6B}"/>
              </a:ext>
            </a:extLst>
          </p:cNvPr>
          <p:cNvSpPr txBox="1"/>
          <p:nvPr/>
        </p:nvSpPr>
        <p:spPr>
          <a:xfrm>
            <a:off x="419507" y="7803293"/>
            <a:ext cx="6352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err="1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SageMaker</a:t>
            </a:r>
            <a:r>
              <a:rPr lang="en-IN" sz="36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Unified</a:t>
            </a:r>
            <a:r>
              <a:rPr lang="en-I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6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Studio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Merging Data + AI Stack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8FA1F5-2359-7CA9-CAEE-2B5769898002}"/>
              </a:ext>
            </a:extLst>
          </p:cNvPr>
          <p:cNvSpPr txBox="1"/>
          <p:nvPr/>
        </p:nvSpPr>
        <p:spPr>
          <a:xfrm>
            <a:off x="5706817" y="8469180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DB8932B1-D905-597E-C626-40E1CD6F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439" y="8474032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82C894A-33E4-B8B0-1C95-A00A558B0181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473A5-0774-D3EF-F5B9-7CAD21FE7CAE}"/>
              </a:ext>
            </a:extLst>
          </p:cNvPr>
          <p:cNvSpPr txBox="1"/>
          <p:nvPr/>
        </p:nvSpPr>
        <p:spPr>
          <a:xfrm>
            <a:off x="658474" y="224043"/>
            <a:ext cx="37775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🏢 1 Studio. All Tools.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 more switching between Athena, Glue, EMR, Redshift, or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SageMaker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All stitched into one workspace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768CF0-5312-9E2E-BCA4-95EC5726736C}"/>
              </a:ext>
            </a:extLst>
          </p:cNvPr>
          <p:cNvSpPr txBox="1"/>
          <p:nvPr/>
        </p:nvSpPr>
        <p:spPr>
          <a:xfrm>
            <a:off x="3373322" y="1319822"/>
            <a:ext cx="3482697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🤖 Built-in GenAI Assistant</a:t>
            </a:r>
          </a:p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Amazon Q Developer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Writes code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Generates SQL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Automates tasks</a:t>
            </a:r>
            <a:br>
              <a:rPr lang="en-IN" dirty="0"/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💬 Like ChatGPT, but inside your data studio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7707F-6B3E-08B1-1346-DACFA631C02B}"/>
              </a:ext>
            </a:extLst>
          </p:cNvPr>
          <p:cNvSpPr txBox="1"/>
          <p:nvPr/>
        </p:nvSpPr>
        <p:spPr>
          <a:xfrm>
            <a:off x="658474" y="2812001"/>
            <a:ext cx="36572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🤝 Collaboration = Real-Time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Scientists, Data Analysts, Data Engineers</a:t>
            </a:r>
            <a:br>
              <a:rPr lang="en-US" dirty="0"/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Work together in the same place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 more back-and-forth between tools or teams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E589D6-37CF-3192-0018-2F277A5339E9}"/>
              </a:ext>
            </a:extLst>
          </p:cNvPr>
          <p:cNvSpPr txBox="1"/>
          <p:nvPr/>
        </p:nvSpPr>
        <p:spPr>
          <a:xfrm>
            <a:off x="3371338" y="3937155"/>
            <a:ext cx="301646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🛡️ Governance Made Easy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Discover data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Secure it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Govern models</a:t>
            </a:r>
            <a:br>
              <a:rPr lang="en-US" dirty="0"/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All with less friction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22CF4-A61C-7916-06FF-A5B54C46E796}"/>
              </a:ext>
            </a:extLst>
          </p:cNvPr>
          <p:cNvSpPr txBox="1"/>
          <p:nvPr/>
        </p:nvSpPr>
        <p:spPr>
          <a:xfrm>
            <a:off x="658473" y="5103793"/>
            <a:ext cx="3191631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🚀 GenAI-Ready by Design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Tools for: Agents, Guardrails, Knowledge Bases</a:t>
            </a:r>
            <a:b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➡️ Build AI-powered apps fast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D5E556-5D64-9A35-2507-324BA74CFC43}"/>
              </a:ext>
            </a:extLst>
          </p:cNvPr>
          <p:cNvSpPr txBox="1"/>
          <p:nvPr/>
        </p:nvSpPr>
        <p:spPr>
          <a:xfrm>
            <a:off x="3335707" y="5985727"/>
            <a:ext cx="365724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🔄 Big Picture Shift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It’s not about building ML models anymore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It’s about building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experiences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where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+ code + GenAI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work together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3A146-A41C-C410-ED63-A139389B5D20}"/>
              </a:ext>
            </a:extLst>
          </p:cNvPr>
          <p:cNvSpPr txBox="1"/>
          <p:nvPr/>
        </p:nvSpPr>
        <p:spPr>
          <a:xfrm>
            <a:off x="684688" y="6964359"/>
            <a:ext cx="46384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🌉 New Skillset = Thinking Across Layers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🧑‍💻 SQL + Pipelines + Models</a:t>
            </a:r>
            <a:b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🧠 Think like a </a:t>
            </a:r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full-stack AI builder</a:t>
            </a: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not a siloed expert</a:t>
            </a:r>
          </a:p>
        </p:txBody>
      </p:sp>
      <p:pic>
        <p:nvPicPr>
          <p:cNvPr id="3074" name="Picture 2" descr="Cloud service icon">
            <a:extLst>
              <a:ext uri="{FF2B5EF4-FFF2-40B4-BE49-F238E27FC236}">
                <a16:creationId xmlns:a16="http://schemas.microsoft.com/office/drawing/2014/main" id="{EF49F4BC-4C26-269B-C0CD-A9F7118E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67" y="251626"/>
            <a:ext cx="1022051" cy="102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hatbot icon">
            <a:extLst>
              <a:ext uri="{FF2B5EF4-FFF2-40B4-BE49-F238E27FC236}">
                <a16:creationId xmlns:a16="http://schemas.microsoft.com/office/drawing/2014/main" id="{82DB3051-F13A-37DA-CCAD-1AE64425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799" y="1471855"/>
            <a:ext cx="1169552" cy="11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adline icon">
            <a:extLst>
              <a:ext uri="{FF2B5EF4-FFF2-40B4-BE49-F238E27FC236}">
                <a16:creationId xmlns:a16="http://schemas.microsoft.com/office/drawing/2014/main" id="{49EDE5D1-3F52-F380-E3BC-BD24619F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37" y="2953242"/>
            <a:ext cx="887068" cy="88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olicy icon">
            <a:extLst>
              <a:ext uri="{FF2B5EF4-FFF2-40B4-BE49-F238E27FC236}">
                <a16:creationId xmlns:a16="http://schemas.microsoft.com/office/drawing/2014/main" id="{95BE12D7-2AFD-71F4-4A07-9865CAB2C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80" y="4052678"/>
            <a:ext cx="979989" cy="97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rainstorming icon">
            <a:extLst>
              <a:ext uri="{FF2B5EF4-FFF2-40B4-BE49-F238E27FC236}">
                <a16:creationId xmlns:a16="http://schemas.microsoft.com/office/drawing/2014/main" id="{C9C013FC-D1D1-BA72-12CA-C7008AD3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23" y="5211528"/>
            <a:ext cx="734220" cy="7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icon">
            <a:extLst>
              <a:ext uri="{FF2B5EF4-FFF2-40B4-BE49-F238E27FC236}">
                <a16:creationId xmlns:a16="http://schemas.microsoft.com/office/drawing/2014/main" id="{968A8D65-8A0F-F4B0-C665-C360DDED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19" y="5985727"/>
            <a:ext cx="1021932" cy="10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Layers icon">
            <a:extLst>
              <a:ext uri="{FF2B5EF4-FFF2-40B4-BE49-F238E27FC236}">
                <a16:creationId xmlns:a16="http://schemas.microsoft.com/office/drawing/2014/main" id="{542716C9-42F3-67A0-1432-4C412113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90" y="6960487"/>
            <a:ext cx="838740" cy="83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12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E1F09-7906-7563-1C06-70A55ABD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987FDD-C56F-14AE-D372-00DB571F420F}"/>
              </a:ext>
            </a:extLst>
          </p:cNvPr>
          <p:cNvSpPr/>
          <p:nvPr/>
        </p:nvSpPr>
        <p:spPr>
          <a:xfrm>
            <a:off x="925771" y="3149031"/>
            <a:ext cx="5321738" cy="1297628"/>
          </a:xfrm>
          <a:custGeom>
            <a:avLst/>
            <a:gdLst>
              <a:gd name="connsiteX0" fmla="*/ 0 w 5321738"/>
              <a:gd name="connsiteY0" fmla="*/ 216276 h 1297628"/>
              <a:gd name="connsiteX1" fmla="*/ 216276 w 5321738"/>
              <a:gd name="connsiteY1" fmla="*/ 0 h 1297628"/>
              <a:gd name="connsiteX2" fmla="*/ 857303 w 5321738"/>
              <a:gd name="connsiteY2" fmla="*/ 0 h 1297628"/>
              <a:gd name="connsiteX3" fmla="*/ 1449437 w 5321738"/>
              <a:gd name="connsiteY3" fmla="*/ 0 h 1297628"/>
              <a:gd name="connsiteX4" fmla="*/ 1943788 w 5321738"/>
              <a:gd name="connsiteY4" fmla="*/ 0 h 1297628"/>
              <a:gd name="connsiteX5" fmla="*/ 2389248 w 5321738"/>
              <a:gd name="connsiteY5" fmla="*/ 0 h 1297628"/>
              <a:gd name="connsiteX6" fmla="*/ 2981382 w 5321738"/>
              <a:gd name="connsiteY6" fmla="*/ 0 h 1297628"/>
              <a:gd name="connsiteX7" fmla="*/ 3524625 w 5321738"/>
              <a:gd name="connsiteY7" fmla="*/ 0 h 1297628"/>
              <a:gd name="connsiteX8" fmla="*/ 4165652 w 5321738"/>
              <a:gd name="connsiteY8" fmla="*/ 0 h 1297628"/>
              <a:gd name="connsiteX9" fmla="*/ 5105462 w 5321738"/>
              <a:gd name="connsiteY9" fmla="*/ 0 h 1297628"/>
              <a:gd name="connsiteX10" fmla="*/ 5321738 w 5321738"/>
              <a:gd name="connsiteY10" fmla="*/ 216276 h 1297628"/>
              <a:gd name="connsiteX11" fmla="*/ 5321738 w 5321738"/>
              <a:gd name="connsiteY11" fmla="*/ 631512 h 1297628"/>
              <a:gd name="connsiteX12" fmla="*/ 5321738 w 5321738"/>
              <a:gd name="connsiteY12" fmla="*/ 1081352 h 1297628"/>
              <a:gd name="connsiteX13" fmla="*/ 5105462 w 5321738"/>
              <a:gd name="connsiteY13" fmla="*/ 1297628 h 1297628"/>
              <a:gd name="connsiteX14" fmla="*/ 4660003 w 5321738"/>
              <a:gd name="connsiteY14" fmla="*/ 1297628 h 1297628"/>
              <a:gd name="connsiteX15" fmla="*/ 4263436 w 5321738"/>
              <a:gd name="connsiteY15" fmla="*/ 1297628 h 1297628"/>
              <a:gd name="connsiteX16" fmla="*/ 3866868 w 5321738"/>
              <a:gd name="connsiteY16" fmla="*/ 1297628 h 1297628"/>
              <a:gd name="connsiteX17" fmla="*/ 3421409 w 5321738"/>
              <a:gd name="connsiteY17" fmla="*/ 1297628 h 1297628"/>
              <a:gd name="connsiteX18" fmla="*/ 2829274 w 5321738"/>
              <a:gd name="connsiteY18" fmla="*/ 1297628 h 1297628"/>
              <a:gd name="connsiteX19" fmla="*/ 2383815 w 5321738"/>
              <a:gd name="connsiteY19" fmla="*/ 1297628 h 1297628"/>
              <a:gd name="connsiteX20" fmla="*/ 1889464 w 5321738"/>
              <a:gd name="connsiteY20" fmla="*/ 1297628 h 1297628"/>
              <a:gd name="connsiteX21" fmla="*/ 1444005 w 5321738"/>
              <a:gd name="connsiteY21" fmla="*/ 1297628 h 1297628"/>
              <a:gd name="connsiteX22" fmla="*/ 900762 w 5321738"/>
              <a:gd name="connsiteY22" fmla="*/ 1297628 h 1297628"/>
              <a:gd name="connsiteX23" fmla="*/ 216276 w 5321738"/>
              <a:gd name="connsiteY23" fmla="*/ 1297628 h 1297628"/>
              <a:gd name="connsiteX24" fmla="*/ 0 w 5321738"/>
              <a:gd name="connsiteY24" fmla="*/ 1081352 h 1297628"/>
              <a:gd name="connsiteX25" fmla="*/ 0 w 5321738"/>
              <a:gd name="connsiteY25" fmla="*/ 648814 h 1297628"/>
              <a:gd name="connsiteX26" fmla="*/ 0 w 5321738"/>
              <a:gd name="connsiteY26" fmla="*/ 216276 h 129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321738" h="1297628" extrusionOk="0">
                <a:moveTo>
                  <a:pt x="0" y="216276"/>
                </a:moveTo>
                <a:cubicBezTo>
                  <a:pt x="-4507" y="91524"/>
                  <a:pt x="82632" y="-5217"/>
                  <a:pt x="216276" y="0"/>
                </a:cubicBezTo>
                <a:cubicBezTo>
                  <a:pt x="353858" y="-64943"/>
                  <a:pt x="593296" y="71938"/>
                  <a:pt x="857303" y="0"/>
                </a:cubicBezTo>
                <a:cubicBezTo>
                  <a:pt x="1121310" y="-71938"/>
                  <a:pt x="1209939" y="21862"/>
                  <a:pt x="1449437" y="0"/>
                </a:cubicBezTo>
                <a:cubicBezTo>
                  <a:pt x="1688935" y="-21862"/>
                  <a:pt x="1765149" y="44374"/>
                  <a:pt x="1943788" y="0"/>
                </a:cubicBezTo>
                <a:cubicBezTo>
                  <a:pt x="2122427" y="-44374"/>
                  <a:pt x="2182102" y="30822"/>
                  <a:pt x="2389248" y="0"/>
                </a:cubicBezTo>
                <a:cubicBezTo>
                  <a:pt x="2596394" y="-30822"/>
                  <a:pt x="2761105" y="9143"/>
                  <a:pt x="2981382" y="0"/>
                </a:cubicBezTo>
                <a:cubicBezTo>
                  <a:pt x="3201659" y="-9143"/>
                  <a:pt x="3336445" y="32665"/>
                  <a:pt x="3524625" y="0"/>
                </a:cubicBezTo>
                <a:cubicBezTo>
                  <a:pt x="3712805" y="-32665"/>
                  <a:pt x="3904315" y="50441"/>
                  <a:pt x="4165652" y="0"/>
                </a:cubicBezTo>
                <a:cubicBezTo>
                  <a:pt x="4426989" y="-50441"/>
                  <a:pt x="4711702" y="94600"/>
                  <a:pt x="5105462" y="0"/>
                </a:cubicBezTo>
                <a:cubicBezTo>
                  <a:pt x="5201613" y="7823"/>
                  <a:pt x="5308951" y="103326"/>
                  <a:pt x="5321738" y="216276"/>
                </a:cubicBezTo>
                <a:cubicBezTo>
                  <a:pt x="5346330" y="385341"/>
                  <a:pt x="5301530" y="444591"/>
                  <a:pt x="5321738" y="631512"/>
                </a:cubicBezTo>
                <a:cubicBezTo>
                  <a:pt x="5341946" y="818433"/>
                  <a:pt x="5296169" y="972333"/>
                  <a:pt x="5321738" y="1081352"/>
                </a:cubicBezTo>
                <a:cubicBezTo>
                  <a:pt x="5317476" y="1191072"/>
                  <a:pt x="5211275" y="1280369"/>
                  <a:pt x="5105462" y="1297628"/>
                </a:cubicBezTo>
                <a:cubicBezTo>
                  <a:pt x="4888003" y="1338006"/>
                  <a:pt x="4782181" y="1276824"/>
                  <a:pt x="4660003" y="1297628"/>
                </a:cubicBezTo>
                <a:cubicBezTo>
                  <a:pt x="4537825" y="1318432"/>
                  <a:pt x="4418950" y="1255327"/>
                  <a:pt x="4263436" y="1297628"/>
                </a:cubicBezTo>
                <a:cubicBezTo>
                  <a:pt x="4107922" y="1339929"/>
                  <a:pt x="4003451" y="1276567"/>
                  <a:pt x="3866868" y="1297628"/>
                </a:cubicBezTo>
                <a:cubicBezTo>
                  <a:pt x="3730285" y="1318689"/>
                  <a:pt x="3582835" y="1253426"/>
                  <a:pt x="3421409" y="1297628"/>
                </a:cubicBezTo>
                <a:cubicBezTo>
                  <a:pt x="3259983" y="1341830"/>
                  <a:pt x="2996559" y="1257840"/>
                  <a:pt x="2829274" y="1297628"/>
                </a:cubicBezTo>
                <a:cubicBezTo>
                  <a:pt x="2661990" y="1337416"/>
                  <a:pt x="2544709" y="1264477"/>
                  <a:pt x="2383815" y="1297628"/>
                </a:cubicBezTo>
                <a:cubicBezTo>
                  <a:pt x="2222921" y="1330779"/>
                  <a:pt x="2033414" y="1254343"/>
                  <a:pt x="1889464" y="1297628"/>
                </a:cubicBezTo>
                <a:cubicBezTo>
                  <a:pt x="1745514" y="1340913"/>
                  <a:pt x="1623292" y="1294215"/>
                  <a:pt x="1444005" y="1297628"/>
                </a:cubicBezTo>
                <a:cubicBezTo>
                  <a:pt x="1264718" y="1301041"/>
                  <a:pt x="1031695" y="1290894"/>
                  <a:pt x="900762" y="1297628"/>
                </a:cubicBezTo>
                <a:cubicBezTo>
                  <a:pt x="769829" y="1304362"/>
                  <a:pt x="495606" y="1283448"/>
                  <a:pt x="216276" y="1297628"/>
                </a:cubicBezTo>
                <a:cubicBezTo>
                  <a:pt x="128720" y="1302223"/>
                  <a:pt x="9505" y="1214793"/>
                  <a:pt x="0" y="1081352"/>
                </a:cubicBezTo>
                <a:cubicBezTo>
                  <a:pt x="-7588" y="884395"/>
                  <a:pt x="34916" y="742547"/>
                  <a:pt x="0" y="648814"/>
                </a:cubicBezTo>
                <a:cubicBezTo>
                  <a:pt x="-34916" y="555081"/>
                  <a:pt x="11647" y="355254"/>
                  <a:pt x="0" y="216276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5B600-E01B-0767-4B66-94EE418ECA17}"/>
              </a:ext>
            </a:extLst>
          </p:cNvPr>
          <p:cNvSpPr txBox="1"/>
          <p:nvPr/>
        </p:nvSpPr>
        <p:spPr>
          <a:xfrm>
            <a:off x="949841" y="3176451"/>
            <a:ext cx="532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Top 5</a:t>
            </a:r>
            <a:endParaRPr lang="en-IN" dirty="0">
              <a:solidFill>
                <a:schemeClr val="bg2">
                  <a:lumMod val="25000"/>
                </a:schemeClr>
              </a:solidFill>
              <a:highlight>
                <a:srgbClr val="FFFF00"/>
              </a:highlight>
            </a:endParaRPr>
          </a:p>
          <a:p>
            <a:pPr algn="ctr"/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&amp;</a:t>
            </a:r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AI </a:t>
            </a:r>
            <a:r>
              <a:rPr lang="en-IN" sz="48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Roles</a:t>
            </a:r>
          </a:p>
          <a:p>
            <a:pPr algn="r"/>
            <a:endParaRPr lang="en-IN" b="1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CA260-1A26-841D-78A6-8EF8C9F476EE}"/>
              </a:ext>
            </a:extLst>
          </p:cNvPr>
          <p:cNvSpPr txBox="1"/>
          <p:nvPr/>
        </p:nvSpPr>
        <p:spPr>
          <a:xfrm>
            <a:off x="3182403" y="418447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24717C18-383E-10CA-F1FA-C07145FB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4198567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6FFBD-E9FA-8353-7E78-4E2740448373}"/>
              </a:ext>
            </a:extLst>
          </p:cNvPr>
          <p:cNvSpPr txBox="1"/>
          <p:nvPr/>
        </p:nvSpPr>
        <p:spPr>
          <a:xfrm>
            <a:off x="2278099" y="143410"/>
            <a:ext cx="4771630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Engineer ~ The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Builder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What They Do?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Build data pipelines &amp; manage storage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Key Skills: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SQL, Python, ETL, Cloud, Big Data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Challenges: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Dirty data, pipeline failures, scalability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Future Trends: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Real-time streaming data, Data Mesh, AI-powered data engineering</a:t>
            </a:r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6BCED-F321-F000-7DC5-849EC4E38A93}"/>
              </a:ext>
            </a:extLst>
          </p:cNvPr>
          <p:cNvSpPr txBox="1"/>
          <p:nvPr/>
        </p:nvSpPr>
        <p:spPr>
          <a:xfrm>
            <a:off x="258678" y="1671800"/>
            <a:ext cx="5321738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Analyst ~ The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Storyteller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What They Do? </a:t>
            </a:r>
            <a:r>
              <a:rPr lang="en-IN" sz="1200" dirty="0" err="1">
                <a:latin typeface="MV Boli" panose="02000500030200090000" pitchFamily="2" charset="0"/>
                <a:cs typeface="MV Boli" panose="02000500030200090000" pitchFamily="2" charset="0"/>
              </a:rPr>
              <a:t>Analyze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 data, create dashboards &amp; reports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Key Skills: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SQL, Excel, Tableau, Python, Business Acumen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Challenges: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Messy data, unclear business questions, ad-hoc requests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Future Trends: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Self-service analytics, AI-powered BI tools, Automated reporting</a:t>
            </a:r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456A8C-13CF-F22C-1776-1A25B22E5821}"/>
              </a:ext>
            </a:extLst>
          </p:cNvPr>
          <p:cNvSpPr txBox="1"/>
          <p:nvPr/>
        </p:nvSpPr>
        <p:spPr>
          <a:xfrm>
            <a:off x="1858905" y="4407215"/>
            <a:ext cx="5168728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Scientist ~ The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Predictor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What They Do?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Build ML models &amp; derive patterns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Key Skills: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Python, ML/DL, Statistics, AI Ethics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Challenges: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Model deployment, bias, explainability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Future Trends: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AI explainability, Edge AI, Ethical AI &amp; regulation</a:t>
            </a:r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F5CA57-7807-249C-7230-FD94A7C3184F}"/>
              </a:ext>
            </a:extLst>
          </p:cNvPr>
          <p:cNvSpPr txBox="1"/>
          <p:nvPr/>
        </p:nvSpPr>
        <p:spPr>
          <a:xfrm>
            <a:off x="195744" y="5903662"/>
            <a:ext cx="4866968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AI/ML Engineer ~ The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Deployer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What They Do?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Deploy, monitor &amp; optimize ML models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Key Skills: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TensorFlow, Docker, </a:t>
            </a:r>
            <a:r>
              <a:rPr lang="en-IN" sz="1200" dirty="0" err="1">
                <a:latin typeface="MV Boli" panose="02000500030200090000" pitchFamily="2" charset="0"/>
                <a:cs typeface="MV Boli" panose="02000500030200090000" pitchFamily="2" charset="0"/>
              </a:rPr>
              <a:t>MLOps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, Cloud AI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Challenges: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Model drift, latency, security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Future Trends: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Low-latency AI,  AI-powered DevOps, Federated Learning</a:t>
            </a:r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815AE0-3906-7BBD-26CB-CA18A839ABD9}"/>
              </a:ext>
            </a:extLst>
          </p:cNvPr>
          <p:cNvSpPr txBox="1"/>
          <p:nvPr/>
        </p:nvSpPr>
        <p:spPr>
          <a:xfrm>
            <a:off x="1905065" y="7324776"/>
            <a:ext cx="5168728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Data/AI Product Manager ~ The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Strategist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What They Do?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Bridge business &amp; AI, drive AI adoption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Key Skills: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AI Strategy, Product Management, Communication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Challenges: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AI ROI, adoption resistance, ethical concerns</a:t>
            </a:r>
          </a:p>
          <a:p>
            <a:pPr>
              <a:buNone/>
            </a:pP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Future Trends: </a:t>
            </a:r>
            <a:r>
              <a:rPr lang="it-IT" sz="1200" dirty="0">
                <a:latin typeface="MV Boli" panose="02000500030200090000" pitchFamily="2" charset="0"/>
                <a:cs typeface="MV Boli" panose="02000500030200090000" pitchFamily="2" charset="0"/>
              </a:rPr>
              <a:t>AI-driven decision-making, AI governance &amp; compliance, No-code AI platforms</a:t>
            </a:r>
            <a:endParaRPr lang="en-IN" sz="1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026" name="Picture 2" descr="Data mining icon">
            <a:extLst>
              <a:ext uri="{FF2B5EF4-FFF2-40B4-BE49-F238E27FC236}">
                <a16:creationId xmlns:a16="http://schemas.microsoft.com/office/drawing/2014/main" id="{625455FC-9B77-98E9-23D2-4120A056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5" y="456624"/>
            <a:ext cx="1058756" cy="105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formance icon">
            <a:extLst>
              <a:ext uri="{FF2B5EF4-FFF2-40B4-BE49-F238E27FC236}">
                <a16:creationId xmlns:a16="http://schemas.microsoft.com/office/drawing/2014/main" id="{4E967E0A-9888-4A6A-FD71-63698790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83" y="1848924"/>
            <a:ext cx="1124718" cy="11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cturer icon">
            <a:extLst>
              <a:ext uri="{FF2B5EF4-FFF2-40B4-BE49-F238E27FC236}">
                <a16:creationId xmlns:a16="http://schemas.microsoft.com/office/drawing/2014/main" id="{EF0B42FC-5CC7-54A3-EABD-292AC073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20" y="4776499"/>
            <a:ext cx="1006843" cy="10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gineer icon">
            <a:extLst>
              <a:ext uri="{FF2B5EF4-FFF2-40B4-BE49-F238E27FC236}">
                <a16:creationId xmlns:a16="http://schemas.microsoft.com/office/drawing/2014/main" id="{F0BEC9ED-EFBE-454D-E595-EC2D95522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81" y="5983920"/>
            <a:ext cx="1328825" cy="13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oduct icon">
            <a:extLst>
              <a:ext uri="{FF2B5EF4-FFF2-40B4-BE49-F238E27FC236}">
                <a16:creationId xmlns:a16="http://schemas.microsoft.com/office/drawing/2014/main" id="{4AE57811-97C3-BA4C-BCAB-12F60387B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2" y="7620751"/>
            <a:ext cx="1040147" cy="104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1B9E14C1-1947-F765-B009-44BDBFEB1589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824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DB29-5C14-509F-3978-3E3CF6B13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88B3E9-0A39-C827-028B-272A7EB26D0E}"/>
              </a:ext>
            </a:extLst>
          </p:cNvPr>
          <p:cNvSpPr/>
          <p:nvPr/>
        </p:nvSpPr>
        <p:spPr>
          <a:xfrm>
            <a:off x="1663956" y="7478756"/>
            <a:ext cx="3921760" cy="1399910"/>
          </a:xfrm>
          <a:custGeom>
            <a:avLst/>
            <a:gdLst>
              <a:gd name="connsiteX0" fmla="*/ 0 w 3921760"/>
              <a:gd name="connsiteY0" fmla="*/ 233323 h 1399910"/>
              <a:gd name="connsiteX1" fmla="*/ 233323 w 3921760"/>
              <a:gd name="connsiteY1" fmla="*/ 0 h 1399910"/>
              <a:gd name="connsiteX2" fmla="*/ 878278 w 3921760"/>
              <a:gd name="connsiteY2" fmla="*/ 0 h 1399910"/>
              <a:gd name="connsiteX3" fmla="*/ 1488681 w 3921760"/>
              <a:gd name="connsiteY3" fmla="*/ 0 h 1399910"/>
              <a:gd name="connsiteX4" fmla="*/ 2029982 w 3921760"/>
              <a:gd name="connsiteY4" fmla="*/ 0 h 1399910"/>
              <a:gd name="connsiteX5" fmla="*/ 2536732 w 3921760"/>
              <a:gd name="connsiteY5" fmla="*/ 0 h 1399910"/>
              <a:gd name="connsiteX6" fmla="*/ 3147136 w 3921760"/>
              <a:gd name="connsiteY6" fmla="*/ 0 h 1399910"/>
              <a:gd name="connsiteX7" fmla="*/ 3688437 w 3921760"/>
              <a:gd name="connsiteY7" fmla="*/ 0 h 1399910"/>
              <a:gd name="connsiteX8" fmla="*/ 3921760 w 3921760"/>
              <a:gd name="connsiteY8" fmla="*/ 233323 h 1399910"/>
              <a:gd name="connsiteX9" fmla="*/ 3921760 w 3921760"/>
              <a:gd name="connsiteY9" fmla="*/ 699955 h 1399910"/>
              <a:gd name="connsiteX10" fmla="*/ 3921760 w 3921760"/>
              <a:gd name="connsiteY10" fmla="*/ 1166587 h 1399910"/>
              <a:gd name="connsiteX11" fmla="*/ 3688437 w 3921760"/>
              <a:gd name="connsiteY11" fmla="*/ 1399910 h 1399910"/>
              <a:gd name="connsiteX12" fmla="*/ 3181687 w 3921760"/>
              <a:gd name="connsiteY12" fmla="*/ 1399910 h 1399910"/>
              <a:gd name="connsiteX13" fmla="*/ 2674937 w 3921760"/>
              <a:gd name="connsiteY13" fmla="*/ 1399910 h 1399910"/>
              <a:gd name="connsiteX14" fmla="*/ 2202738 w 3921760"/>
              <a:gd name="connsiteY14" fmla="*/ 1399910 h 1399910"/>
              <a:gd name="connsiteX15" fmla="*/ 1730539 w 3921760"/>
              <a:gd name="connsiteY15" fmla="*/ 1399910 h 1399910"/>
              <a:gd name="connsiteX16" fmla="*/ 1258340 w 3921760"/>
              <a:gd name="connsiteY16" fmla="*/ 1399910 h 1399910"/>
              <a:gd name="connsiteX17" fmla="*/ 751590 w 3921760"/>
              <a:gd name="connsiteY17" fmla="*/ 1399910 h 1399910"/>
              <a:gd name="connsiteX18" fmla="*/ 233323 w 3921760"/>
              <a:gd name="connsiteY18" fmla="*/ 1399910 h 1399910"/>
              <a:gd name="connsiteX19" fmla="*/ 0 w 3921760"/>
              <a:gd name="connsiteY19" fmla="*/ 1166587 h 1399910"/>
              <a:gd name="connsiteX20" fmla="*/ 0 w 3921760"/>
              <a:gd name="connsiteY20" fmla="*/ 699955 h 1399910"/>
              <a:gd name="connsiteX21" fmla="*/ 0 w 3921760"/>
              <a:gd name="connsiteY21" fmla="*/ 233323 h 13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21760" h="1399910" extrusionOk="0">
                <a:moveTo>
                  <a:pt x="0" y="233323"/>
                </a:moveTo>
                <a:cubicBezTo>
                  <a:pt x="-18729" y="82414"/>
                  <a:pt x="76269" y="-10358"/>
                  <a:pt x="233323" y="0"/>
                </a:cubicBezTo>
                <a:cubicBezTo>
                  <a:pt x="490594" y="-60843"/>
                  <a:pt x="702583" y="45024"/>
                  <a:pt x="878278" y="0"/>
                </a:cubicBezTo>
                <a:cubicBezTo>
                  <a:pt x="1053974" y="-45024"/>
                  <a:pt x="1195194" y="25665"/>
                  <a:pt x="1488681" y="0"/>
                </a:cubicBezTo>
                <a:cubicBezTo>
                  <a:pt x="1782168" y="-25665"/>
                  <a:pt x="1913780" y="57875"/>
                  <a:pt x="2029982" y="0"/>
                </a:cubicBezTo>
                <a:cubicBezTo>
                  <a:pt x="2146184" y="-57875"/>
                  <a:pt x="2434016" y="60131"/>
                  <a:pt x="2536732" y="0"/>
                </a:cubicBezTo>
                <a:cubicBezTo>
                  <a:pt x="2639448" y="-60131"/>
                  <a:pt x="3021722" y="23529"/>
                  <a:pt x="3147136" y="0"/>
                </a:cubicBezTo>
                <a:cubicBezTo>
                  <a:pt x="3272550" y="-23529"/>
                  <a:pt x="3486708" y="33353"/>
                  <a:pt x="3688437" y="0"/>
                </a:cubicBezTo>
                <a:cubicBezTo>
                  <a:pt x="3793185" y="-27262"/>
                  <a:pt x="3899275" y="77733"/>
                  <a:pt x="3921760" y="233323"/>
                </a:cubicBezTo>
                <a:cubicBezTo>
                  <a:pt x="3932507" y="386572"/>
                  <a:pt x="3889000" y="473419"/>
                  <a:pt x="3921760" y="699955"/>
                </a:cubicBezTo>
                <a:cubicBezTo>
                  <a:pt x="3954520" y="926491"/>
                  <a:pt x="3891053" y="1045631"/>
                  <a:pt x="3921760" y="1166587"/>
                </a:cubicBezTo>
                <a:cubicBezTo>
                  <a:pt x="3956414" y="1293791"/>
                  <a:pt x="3819283" y="1389221"/>
                  <a:pt x="3688437" y="1399910"/>
                </a:cubicBezTo>
                <a:cubicBezTo>
                  <a:pt x="3472457" y="1443759"/>
                  <a:pt x="3356911" y="1358157"/>
                  <a:pt x="3181687" y="1399910"/>
                </a:cubicBezTo>
                <a:cubicBezTo>
                  <a:pt x="3006463" y="1441663"/>
                  <a:pt x="2895927" y="1391314"/>
                  <a:pt x="2674937" y="1399910"/>
                </a:cubicBezTo>
                <a:cubicBezTo>
                  <a:pt x="2453947" y="1408506"/>
                  <a:pt x="2318960" y="1387690"/>
                  <a:pt x="2202738" y="1399910"/>
                </a:cubicBezTo>
                <a:cubicBezTo>
                  <a:pt x="2086516" y="1412130"/>
                  <a:pt x="1856397" y="1396447"/>
                  <a:pt x="1730539" y="1399910"/>
                </a:cubicBezTo>
                <a:cubicBezTo>
                  <a:pt x="1604681" y="1403373"/>
                  <a:pt x="1493956" y="1360231"/>
                  <a:pt x="1258340" y="1399910"/>
                </a:cubicBezTo>
                <a:cubicBezTo>
                  <a:pt x="1022724" y="1439589"/>
                  <a:pt x="947680" y="1369340"/>
                  <a:pt x="751590" y="1399910"/>
                </a:cubicBezTo>
                <a:cubicBezTo>
                  <a:pt x="555500" y="1430480"/>
                  <a:pt x="380694" y="1389936"/>
                  <a:pt x="233323" y="1399910"/>
                </a:cubicBezTo>
                <a:cubicBezTo>
                  <a:pt x="130559" y="1418338"/>
                  <a:pt x="-27766" y="1318085"/>
                  <a:pt x="0" y="1166587"/>
                </a:cubicBezTo>
                <a:cubicBezTo>
                  <a:pt x="-50362" y="940902"/>
                  <a:pt x="45504" y="806511"/>
                  <a:pt x="0" y="699955"/>
                </a:cubicBezTo>
                <a:cubicBezTo>
                  <a:pt x="-45504" y="593399"/>
                  <a:pt x="1346" y="411830"/>
                  <a:pt x="0" y="23332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199DF-5AEF-384D-D362-981362147AE8}"/>
              </a:ext>
            </a:extLst>
          </p:cNvPr>
          <p:cNvSpPr txBox="1"/>
          <p:nvPr/>
        </p:nvSpPr>
        <p:spPr>
          <a:xfrm>
            <a:off x="1663958" y="7554662"/>
            <a:ext cx="3895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The Rise of</a:t>
            </a:r>
            <a:r>
              <a:rPr lang="en-IN" sz="1635" dirty="0">
                <a:solidFill>
                  <a:srgbClr val="4E4E4E"/>
                </a:solidFill>
                <a:highlight>
                  <a:srgbClr val="FFFF00"/>
                </a:highlight>
              </a:rPr>
              <a:t> </a:t>
            </a:r>
          </a:p>
          <a:p>
            <a:pPr algn="ctr"/>
            <a:r>
              <a:rPr lang="en-IN" sz="5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&amp;</a:t>
            </a:r>
            <a:r>
              <a:rPr lang="en-IN" sz="54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5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</a:t>
            </a:r>
          </a:p>
          <a:p>
            <a:pPr algn="r"/>
            <a:endParaRPr lang="en-IN" b="1" dirty="0">
              <a:solidFill>
                <a:schemeClr val="bg2">
                  <a:lumMod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1AC73-1E27-D77E-B449-B20F8C000E05}"/>
              </a:ext>
            </a:extLst>
          </p:cNvPr>
          <p:cNvSpPr txBox="1"/>
          <p:nvPr/>
        </p:nvSpPr>
        <p:spPr>
          <a:xfrm>
            <a:off x="3230826" y="8626668"/>
            <a:ext cx="1072989" cy="288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DD2BD87F-D442-4003-F27C-4F07B2FF6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447" y="8631521"/>
            <a:ext cx="236479" cy="2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79133E-47A9-9973-9902-5EE77F47DB1D}"/>
              </a:ext>
            </a:extLst>
          </p:cNvPr>
          <p:cNvSpPr txBox="1"/>
          <p:nvPr/>
        </p:nvSpPr>
        <p:spPr>
          <a:xfrm>
            <a:off x="285123" y="183082"/>
            <a:ext cx="6632787" cy="1205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Why is Data Called the “New Oil”?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Like oil in the Industrial Age ~ </a:t>
            </a:r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data is the key resource in the Digital Age</a:t>
            </a:r>
          </a:p>
          <a:p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Raw data has no value until processed &amp; refined—just like crude oil</a:t>
            </a:r>
          </a:p>
          <a:p>
            <a:r>
              <a:rPr lang="en-US" sz="1600" dirty="0">
                <a:latin typeface="MV Boli" panose="02000500030200090000" pitchFamily="2" charset="0"/>
                <a:cs typeface="MV Boli" panose="02000500030200090000" pitchFamily="2" charset="0"/>
              </a:rPr>
              <a:t>AI &amp; Analytics are the engines that extract value from data</a:t>
            </a:r>
          </a:p>
          <a:p>
            <a:r>
              <a:rPr lang="en-US" sz="1200" dirty="0">
                <a:latin typeface="MV Boli" panose="02000500030200090000" pitchFamily="2" charset="0"/>
                <a:cs typeface="MV Boli" panose="02000500030200090000" pitchFamily="2" charset="0"/>
              </a:rPr>
              <a:t>Data is the new oil, AI is the refinery, and insights are the fuel powering businesses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E2CA3-C93E-7F45-894A-731F700FBAFE}"/>
              </a:ext>
            </a:extLst>
          </p:cNvPr>
          <p:cNvSpPr txBox="1"/>
          <p:nvPr/>
        </p:nvSpPr>
        <p:spPr>
          <a:xfrm>
            <a:off x="215116" y="1346122"/>
            <a:ext cx="6862341" cy="151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Businesses Leverage Data &amp; AI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Personalization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Netflix, Amazon, Spotify use AI to recommend content &amp; products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Data-Driven Decisions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Companies like Google &amp; Tesla optimize strategies using data insights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Automation &amp; AI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Chatbots, fraud detection, and predictive maintenance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Monetization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Tech giants sell data-driven advertising &amp; insights (Google, Facebook)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5D3AD-3174-96E0-1194-59FC149464EE}"/>
              </a:ext>
            </a:extLst>
          </p:cNvPr>
          <p:cNvSpPr txBox="1"/>
          <p:nvPr/>
        </p:nvSpPr>
        <p:spPr>
          <a:xfrm>
            <a:off x="2139241" y="2817423"/>
            <a:ext cx="4929106" cy="1944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Data &amp; AI </a:t>
            </a:r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Value Chain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Data Collection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Sensors, IoT, social media, transactions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Storage &amp; Processing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Data lakes, warehouses, cloud computing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AI &amp; Analytics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Machine learning, deep learning, business intelligence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Actionable Insights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Dashboards, reports, predictions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Business Impact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Cost savings, revenue growth, innovation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2B2E0-3B22-F544-7BF4-F7382C2ACFCE}"/>
              </a:ext>
            </a:extLst>
          </p:cNvPr>
          <p:cNvSpPr txBox="1"/>
          <p:nvPr/>
        </p:nvSpPr>
        <p:spPr>
          <a:xfrm>
            <a:off x="272569" y="4707200"/>
            <a:ext cx="6080211" cy="132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Future of Data &amp; AI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AI-Powered Everything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AI assistants, automation, autonomous systems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Real-Time Decision Making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Edge computing &amp; AI-driven analytics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Responsible AI &amp; Ethics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Transparency, fairness, and reducing bias</a:t>
            </a:r>
            <a:b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Data Privacy &amp; Security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Regulations like GDPR &amp; AI governance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82BDC-8F40-E40B-7565-1C7B77EB66FE}"/>
              </a:ext>
            </a:extLst>
          </p:cNvPr>
          <p:cNvSpPr txBox="1"/>
          <p:nvPr/>
        </p:nvSpPr>
        <p:spPr>
          <a:xfrm>
            <a:off x="1493096" y="6046424"/>
            <a:ext cx="5174022" cy="1328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Challenges &amp; Risks</a:t>
            </a:r>
          </a:p>
          <a:p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Data Privacy Issues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Who owns your data?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Bias in AI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Unfair outcomes due to biased training data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Scalability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Managing the explosion of global data</a:t>
            </a:r>
            <a:b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600" dirty="0">
                <a:latin typeface="MV Boli" panose="02000500030200090000" pitchFamily="2" charset="0"/>
                <a:cs typeface="MV Boli" panose="02000500030200090000" pitchFamily="2" charset="0"/>
              </a:rPr>
              <a:t>Ethical Concerns </a:t>
            </a:r>
            <a:r>
              <a:rPr lang="en-IN" sz="1200" dirty="0">
                <a:latin typeface="MV Boli" panose="02000500030200090000" pitchFamily="2" charset="0"/>
                <a:cs typeface="MV Boli" panose="02000500030200090000" pitchFamily="2" charset="0"/>
              </a:rPr>
              <a:t>– Deepfakes, misinformation, surveillance risks</a:t>
            </a:r>
          </a:p>
        </p:txBody>
      </p:sp>
      <p:pic>
        <p:nvPicPr>
          <p:cNvPr id="18" name="Picture 48" descr="Data Icon Images – Browse 5,447,693 Stock Photos, Vectors ...">
            <a:extLst>
              <a:ext uri="{FF2B5EF4-FFF2-40B4-BE49-F238E27FC236}">
                <a16:creationId xmlns:a16="http://schemas.microsoft.com/office/drawing/2014/main" id="{E7ABC18E-27DC-B1D2-E96B-41DE467D0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0" y="7873083"/>
            <a:ext cx="892684" cy="58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76C6908-72B5-305A-2831-013F564D9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56" y="764452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B4E3F9-712C-6E8E-0822-F5B00F9C3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31" y="3195754"/>
            <a:ext cx="1817658" cy="1187729"/>
          </a:xfrm>
          <a:prstGeom prst="rect">
            <a:avLst/>
          </a:prstGeom>
        </p:spPr>
      </p:pic>
      <p:pic>
        <p:nvPicPr>
          <p:cNvPr id="5122" name="Picture 2" descr="Innovative icon">
            <a:extLst>
              <a:ext uri="{FF2B5EF4-FFF2-40B4-BE49-F238E27FC236}">
                <a16:creationId xmlns:a16="http://schemas.microsoft.com/office/drawing/2014/main" id="{74326911-4EFD-578C-DF3F-1EFB3DF4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37" y="5499549"/>
            <a:ext cx="810604" cy="8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ta breach icon">
            <a:extLst>
              <a:ext uri="{FF2B5EF4-FFF2-40B4-BE49-F238E27FC236}">
                <a16:creationId xmlns:a16="http://schemas.microsoft.com/office/drawing/2014/main" id="{1E62AD46-A61D-215A-1AEB-57C1A77F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8" y="6089769"/>
            <a:ext cx="660254" cy="6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oice icon">
            <a:extLst>
              <a:ext uri="{FF2B5EF4-FFF2-40B4-BE49-F238E27FC236}">
                <a16:creationId xmlns:a16="http://schemas.microsoft.com/office/drawing/2014/main" id="{95AF92F9-AD22-F144-D465-A5B56719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04" y="6750029"/>
            <a:ext cx="660255" cy="66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2B0A9C7D-0758-9E20-7EEB-EB8E41850BF2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98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E63C0D-060F-096D-7B90-CF70FF2FA2AF}"/>
              </a:ext>
            </a:extLst>
          </p:cNvPr>
          <p:cNvSpPr/>
          <p:nvPr/>
        </p:nvSpPr>
        <p:spPr>
          <a:xfrm>
            <a:off x="2444372" y="7802138"/>
            <a:ext cx="2233118" cy="1090491"/>
          </a:xfrm>
          <a:custGeom>
            <a:avLst/>
            <a:gdLst>
              <a:gd name="connsiteX0" fmla="*/ 0 w 2233118"/>
              <a:gd name="connsiteY0" fmla="*/ 181752 h 1090491"/>
              <a:gd name="connsiteX1" fmla="*/ 181752 w 2233118"/>
              <a:gd name="connsiteY1" fmla="*/ 0 h 1090491"/>
              <a:gd name="connsiteX2" fmla="*/ 686548 w 2233118"/>
              <a:gd name="connsiteY2" fmla="*/ 0 h 1090491"/>
              <a:gd name="connsiteX3" fmla="*/ 1172647 w 2233118"/>
              <a:gd name="connsiteY3" fmla="*/ 0 h 1090491"/>
              <a:gd name="connsiteX4" fmla="*/ 1621355 w 2233118"/>
              <a:gd name="connsiteY4" fmla="*/ 0 h 1090491"/>
              <a:gd name="connsiteX5" fmla="*/ 2051366 w 2233118"/>
              <a:gd name="connsiteY5" fmla="*/ 0 h 1090491"/>
              <a:gd name="connsiteX6" fmla="*/ 2233118 w 2233118"/>
              <a:gd name="connsiteY6" fmla="*/ 181752 h 1090491"/>
              <a:gd name="connsiteX7" fmla="*/ 2233118 w 2233118"/>
              <a:gd name="connsiteY7" fmla="*/ 530706 h 1090491"/>
              <a:gd name="connsiteX8" fmla="*/ 2233118 w 2233118"/>
              <a:gd name="connsiteY8" fmla="*/ 908739 h 1090491"/>
              <a:gd name="connsiteX9" fmla="*/ 2051366 w 2233118"/>
              <a:gd name="connsiteY9" fmla="*/ 1090491 h 1090491"/>
              <a:gd name="connsiteX10" fmla="*/ 1621355 w 2233118"/>
              <a:gd name="connsiteY10" fmla="*/ 1090491 h 1090491"/>
              <a:gd name="connsiteX11" fmla="*/ 1135255 w 2233118"/>
              <a:gd name="connsiteY11" fmla="*/ 1090491 h 1090491"/>
              <a:gd name="connsiteX12" fmla="*/ 630459 w 2233118"/>
              <a:gd name="connsiteY12" fmla="*/ 1090491 h 1090491"/>
              <a:gd name="connsiteX13" fmla="*/ 181752 w 2233118"/>
              <a:gd name="connsiteY13" fmla="*/ 1090491 h 1090491"/>
              <a:gd name="connsiteX14" fmla="*/ 0 w 2233118"/>
              <a:gd name="connsiteY14" fmla="*/ 908739 h 1090491"/>
              <a:gd name="connsiteX15" fmla="*/ 0 w 2233118"/>
              <a:gd name="connsiteY15" fmla="*/ 537976 h 1090491"/>
              <a:gd name="connsiteX16" fmla="*/ 0 w 2233118"/>
              <a:gd name="connsiteY16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33118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292282" y="-4694"/>
                  <a:pt x="562979" y="1911"/>
                  <a:pt x="686548" y="0"/>
                </a:cubicBezTo>
                <a:cubicBezTo>
                  <a:pt x="810117" y="-1911"/>
                  <a:pt x="976240" y="28024"/>
                  <a:pt x="1172647" y="0"/>
                </a:cubicBezTo>
                <a:cubicBezTo>
                  <a:pt x="1369054" y="-28024"/>
                  <a:pt x="1473319" y="17654"/>
                  <a:pt x="1621355" y="0"/>
                </a:cubicBezTo>
                <a:cubicBezTo>
                  <a:pt x="1769391" y="-17654"/>
                  <a:pt x="1910022" y="48190"/>
                  <a:pt x="2051366" y="0"/>
                </a:cubicBezTo>
                <a:cubicBezTo>
                  <a:pt x="2153279" y="4399"/>
                  <a:pt x="2260728" y="70711"/>
                  <a:pt x="2233118" y="181752"/>
                </a:cubicBezTo>
                <a:cubicBezTo>
                  <a:pt x="2255610" y="342014"/>
                  <a:pt x="2224199" y="399129"/>
                  <a:pt x="2233118" y="530706"/>
                </a:cubicBezTo>
                <a:cubicBezTo>
                  <a:pt x="2242037" y="662283"/>
                  <a:pt x="2216142" y="729888"/>
                  <a:pt x="2233118" y="908739"/>
                </a:cubicBezTo>
                <a:cubicBezTo>
                  <a:pt x="2230490" y="1010000"/>
                  <a:pt x="2140557" y="1096174"/>
                  <a:pt x="2051366" y="1090491"/>
                </a:cubicBezTo>
                <a:cubicBezTo>
                  <a:pt x="1919243" y="1104623"/>
                  <a:pt x="1801344" y="1056921"/>
                  <a:pt x="1621355" y="1090491"/>
                </a:cubicBezTo>
                <a:cubicBezTo>
                  <a:pt x="1441366" y="1124061"/>
                  <a:pt x="1375265" y="1077527"/>
                  <a:pt x="1135255" y="1090491"/>
                </a:cubicBezTo>
                <a:cubicBezTo>
                  <a:pt x="895245" y="1103455"/>
                  <a:pt x="826453" y="1069216"/>
                  <a:pt x="630459" y="1090491"/>
                </a:cubicBezTo>
                <a:cubicBezTo>
                  <a:pt x="434465" y="1111766"/>
                  <a:pt x="354702" y="1047716"/>
                  <a:pt x="181752" y="1090491"/>
                </a:cubicBezTo>
                <a:cubicBezTo>
                  <a:pt x="71360" y="1107785"/>
                  <a:pt x="-15434" y="1000092"/>
                  <a:pt x="0" y="908739"/>
                </a:cubicBezTo>
                <a:cubicBezTo>
                  <a:pt x="-41351" y="767907"/>
                  <a:pt x="21652" y="657041"/>
                  <a:pt x="0" y="537976"/>
                </a:cubicBezTo>
                <a:cubicBezTo>
                  <a:pt x="-21652" y="418911"/>
                  <a:pt x="34779" y="300239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83539-DC6C-F016-F728-C7A426C4C97F}"/>
              </a:ext>
            </a:extLst>
          </p:cNvPr>
          <p:cNvSpPr txBox="1"/>
          <p:nvPr/>
        </p:nvSpPr>
        <p:spPr>
          <a:xfrm>
            <a:off x="2475673" y="7853321"/>
            <a:ext cx="2233118" cy="12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18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rgbClr val="4E4E4E"/>
                </a:solidFill>
              </a:rPr>
              <a:t> </a:t>
            </a:r>
          </a:p>
          <a:p>
            <a:pPr algn="ctr"/>
            <a:r>
              <a:rPr lang="en-IN" sz="5453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E61A9-51EF-EA10-F6FB-8EFA72B1B650}"/>
              </a:ext>
            </a:extLst>
          </p:cNvPr>
          <p:cNvSpPr txBox="1"/>
          <p:nvPr/>
        </p:nvSpPr>
        <p:spPr>
          <a:xfrm>
            <a:off x="207000" y="258015"/>
            <a:ext cx="45241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AI?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simulation of human intelligence in machines 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Learning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Adapts from data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Reasoning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Makes decisions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Self-correction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Improves over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0C967A-32B6-2AAF-94A9-6C3DE2BE828A}"/>
              </a:ext>
            </a:extLst>
          </p:cNvPr>
          <p:cNvSpPr txBox="1"/>
          <p:nvPr/>
        </p:nvSpPr>
        <p:spPr>
          <a:xfrm>
            <a:off x="1037395" y="1463810"/>
            <a:ext cx="61131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Types of AI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Narrow AI (Weak AI)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Specialized in one task (Siri, Google Translate)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General AI (Strong AI)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Thinks like a human (still theoretical)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Super AI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More intelligent than humans (future concept)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7EB41-D6F4-3A96-3AF0-6BB31F81E0D0}"/>
              </a:ext>
            </a:extLst>
          </p:cNvPr>
          <p:cNvSpPr txBox="1"/>
          <p:nvPr/>
        </p:nvSpPr>
        <p:spPr>
          <a:xfrm>
            <a:off x="221215" y="2451519"/>
            <a:ext cx="68675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AI Subfields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Machine Learning (ML)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Learns from data (Netflix recommendations)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Deep Learning (DL)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mimicking the human brain (self-driving cars)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Natural Language Processing (NLP)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Understands human language (Chatbots)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Computer Vision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Recognizes images (Face recognition)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C913A-F221-FF26-4679-7473A7CCCA4E}"/>
              </a:ext>
            </a:extLst>
          </p:cNvPr>
          <p:cNvSpPr txBox="1"/>
          <p:nvPr/>
        </p:nvSpPr>
        <p:spPr>
          <a:xfrm>
            <a:off x="1939694" y="3648437"/>
            <a:ext cx="51490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How AI Works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Collection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learns from massive datasets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Training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Models adjust through experience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Decision Making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analyzes patterns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Output &amp; Improvement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refines predictions over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F13C1C-316D-00BB-3FED-B72D16D28EC9}"/>
              </a:ext>
            </a:extLst>
          </p:cNvPr>
          <p:cNvSpPr txBox="1"/>
          <p:nvPr/>
        </p:nvSpPr>
        <p:spPr>
          <a:xfrm>
            <a:off x="226543" y="4933989"/>
            <a:ext cx="47075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AI in Everyday Life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Voice Assistants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(Alexa, Google Assistant)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Recommendation Systems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(Netflix, YouTube)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Healthcare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(Disease diagnosis, robotic surgery)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Autonomous Vehicles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(Self-driving cars)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Finance &amp; Security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(Fraud detection, stock predictions)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ACEFF6-D1BF-0C44-6016-2932D1A75B99}"/>
              </a:ext>
            </a:extLst>
          </p:cNvPr>
          <p:cNvSpPr txBox="1"/>
          <p:nvPr/>
        </p:nvSpPr>
        <p:spPr>
          <a:xfrm>
            <a:off x="2469065" y="6462063"/>
            <a:ext cx="43412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AI Challenges &amp; Ethics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in AI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Unfair outcomes due to biased data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Privacy Issues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tracking and surveillance concerns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Job Automation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AI replacing jobs</a:t>
            </a:r>
          </a:p>
          <a:p>
            <a:r>
              <a:rPr lang="en-IN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Ethical AI </a:t>
            </a:r>
            <a:r>
              <a:rPr lang="en-IN" sz="12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– Ensuring AI benefits society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C84F78-7F5D-5B75-11B7-C7922F93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84" y="7873477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ducation symbols Black and White Stock Photos &amp; Images - Alamy">
            <a:extLst>
              <a:ext uri="{FF2B5EF4-FFF2-40B4-BE49-F238E27FC236}">
                <a16:creationId xmlns:a16="http://schemas.microsoft.com/office/drawing/2014/main" id="{50B816E6-2222-19BB-DB0F-1CEF2F910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9" y="760298"/>
            <a:ext cx="870556" cy="7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ne icon for reasoning">
            <a:extLst>
              <a:ext uri="{FF2B5EF4-FFF2-40B4-BE49-F238E27FC236}">
                <a16:creationId xmlns:a16="http://schemas.microsoft.com/office/drawing/2014/main" id="{2E131408-8E35-52B1-492E-CB957827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327" y="834248"/>
            <a:ext cx="556157" cy="55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146160E6-FB52-492F-529C-B09A3346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00" y="4995326"/>
            <a:ext cx="624810" cy="6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commender, system, recommendation, ai, artificial intelligence icon -  Download on Iconfinder">
            <a:extLst>
              <a:ext uri="{FF2B5EF4-FFF2-40B4-BE49-F238E27FC236}">
                <a16:creationId xmlns:a16="http://schemas.microsoft.com/office/drawing/2014/main" id="{2985438B-CDD0-FB40-DE43-DAF21D65E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36" y="4995326"/>
            <a:ext cx="663861" cy="62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407D94-B0E9-3958-4130-7C5ABD03405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>
            <a:off x="4837381" y="5650981"/>
            <a:ext cx="1021506" cy="614711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9920C81-E2C2-FE5B-957F-605F4353107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5886729" y="5628468"/>
            <a:ext cx="717757" cy="624810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288798-DD61-BEB1-A5E1-8195AEBE1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592793" y="6412518"/>
            <a:ext cx="889200" cy="637261"/>
          </a:xfrm>
          <a:prstGeom prst="rect">
            <a:avLst/>
          </a:prstGeom>
          <a:noFill/>
        </p:spPr>
      </p:pic>
      <p:pic>
        <p:nvPicPr>
          <p:cNvPr id="2076" name="Picture 28" descr="AI Ethics Icon Design: A Symbol of Responsible AI. Ethical, responsible,  fair, just, safe AI icon. Vector Design.">
            <a:extLst>
              <a:ext uri="{FF2B5EF4-FFF2-40B4-BE49-F238E27FC236}">
                <a16:creationId xmlns:a16="http://schemas.microsoft.com/office/drawing/2014/main" id="{6A92E2D6-D983-AF3B-91CC-60D379A35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30" y="6752673"/>
            <a:ext cx="920646" cy="85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527 Positive Reinforcement Icon Stock Vectors and Vector Art ...">
            <a:extLst>
              <a:ext uri="{FF2B5EF4-FFF2-40B4-BE49-F238E27FC236}">
                <a16:creationId xmlns:a16="http://schemas.microsoft.com/office/drawing/2014/main" id="{779AF128-9834-76A8-4104-DDB2379C4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210" y="785785"/>
            <a:ext cx="646932" cy="6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547261-796B-2A02-D60F-C39F1055802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60000"/>
          </a:blip>
          <a:stretch>
            <a:fillRect/>
          </a:stretch>
        </p:blipFill>
        <p:spPr>
          <a:xfrm>
            <a:off x="441122" y="3893957"/>
            <a:ext cx="1447824" cy="987814"/>
          </a:xfrm>
          <a:prstGeom prst="rect">
            <a:avLst/>
          </a:prstGeom>
          <a:noFill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7E4DAB-30C5-DC15-C8A9-C569FEAA5F10}"/>
              </a:ext>
            </a:extLst>
          </p:cNvPr>
          <p:cNvSpPr txBox="1"/>
          <p:nvPr/>
        </p:nvSpPr>
        <p:spPr>
          <a:xfrm>
            <a:off x="4893156" y="8471343"/>
            <a:ext cx="1072989" cy="288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6" name="Picture 20" descr="Black LinkedIn Icon">
            <a:extLst>
              <a:ext uri="{FF2B5EF4-FFF2-40B4-BE49-F238E27FC236}">
                <a16:creationId xmlns:a16="http://schemas.microsoft.com/office/drawing/2014/main" id="{F2A569EE-6979-5951-7FC6-89CF8B8EA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777" y="8476196"/>
            <a:ext cx="236479" cy="22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B653C26-AA58-5FAD-0C59-6F9AB04FD2AD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773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F9BED4-9D89-8D99-1008-811D73E8BBBE}"/>
              </a:ext>
            </a:extLst>
          </p:cNvPr>
          <p:cNvSpPr/>
          <p:nvPr/>
        </p:nvSpPr>
        <p:spPr>
          <a:xfrm>
            <a:off x="2483095" y="123850"/>
            <a:ext cx="2233118" cy="1090491"/>
          </a:xfrm>
          <a:custGeom>
            <a:avLst/>
            <a:gdLst>
              <a:gd name="connsiteX0" fmla="*/ 0 w 2233118"/>
              <a:gd name="connsiteY0" fmla="*/ 181752 h 1090491"/>
              <a:gd name="connsiteX1" fmla="*/ 181752 w 2233118"/>
              <a:gd name="connsiteY1" fmla="*/ 0 h 1090491"/>
              <a:gd name="connsiteX2" fmla="*/ 686548 w 2233118"/>
              <a:gd name="connsiteY2" fmla="*/ 0 h 1090491"/>
              <a:gd name="connsiteX3" fmla="*/ 1172647 w 2233118"/>
              <a:gd name="connsiteY3" fmla="*/ 0 h 1090491"/>
              <a:gd name="connsiteX4" fmla="*/ 1621355 w 2233118"/>
              <a:gd name="connsiteY4" fmla="*/ 0 h 1090491"/>
              <a:gd name="connsiteX5" fmla="*/ 2051366 w 2233118"/>
              <a:gd name="connsiteY5" fmla="*/ 0 h 1090491"/>
              <a:gd name="connsiteX6" fmla="*/ 2233118 w 2233118"/>
              <a:gd name="connsiteY6" fmla="*/ 181752 h 1090491"/>
              <a:gd name="connsiteX7" fmla="*/ 2233118 w 2233118"/>
              <a:gd name="connsiteY7" fmla="*/ 530706 h 1090491"/>
              <a:gd name="connsiteX8" fmla="*/ 2233118 w 2233118"/>
              <a:gd name="connsiteY8" fmla="*/ 908739 h 1090491"/>
              <a:gd name="connsiteX9" fmla="*/ 2051366 w 2233118"/>
              <a:gd name="connsiteY9" fmla="*/ 1090491 h 1090491"/>
              <a:gd name="connsiteX10" fmla="*/ 1621355 w 2233118"/>
              <a:gd name="connsiteY10" fmla="*/ 1090491 h 1090491"/>
              <a:gd name="connsiteX11" fmla="*/ 1135255 w 2233118"/>
              <a:gd name="connsiteY11" fmla="*/ 1090491 h 1090491"/>
              <a:gd name="connsiteX12" fmla="*/ 630459 w 2233118"/>
              <a:gd name="connsiteY12" fmla="*/ 1090491 h 1090491"/>
              <a:gd name="connsiteX13" fmla="*/ 181752 w 2233118"/>
              <a:gd name="connsiteY13" fmla="*/ 1090491 h 1090491"/>
              <a:gd name="connsiteX14" fmla="*/ 0 w 2233118"/>
              <a:gd name="connsiteY14" fmla="*/ 908739 h 1090491"/>
              <a:gd name="connsiteX15" fmla="*/ 0 w 2233118"/>
              <a:gd name="connsiteY15" fmla="*/ 537976 h 1090491"/>
              <a:gd name="connsiteX16" fmla="*/ 0 w 2233118"/>
              <a:gd name="connsiteY16" fmla="*/ 181752 h 109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33118" h="1090491" extrusionOk="0">
                <a:moveTo>
                  <a:pt x="0" y="181752"/>
                </a:moveTo>
                <a:cubicBezTo>
                  <a:pt x="-6472" y="73755"/>
                  <a:pt x="60994" y="-7488"/>
                  <a:pt x="181752" y="0"/>
                </a:cubicBezTo>
                <a:cubicBezTo>
                  <a:pt x="292282" y="-4694"/>
                  <a:pt x="562979" y="1911"/>
                  <a:pt x="686548" y="0"/>
                </a:cubicBezTo>
                <a:cubicBezTo>
                  <a:pt x="810117" y="-1911"/>
                  <a:pt x="976240" y="28024"/>
                  <a:pt x="1172647" y="0"/>
                </a:cubicBezTo>
                <a:cubicBezTo>
                  <a:pt x="1369054" y="-28024"/>
                  <a:pt x="1473319" y="17654"/>
                  <a:pt x="1621355" y="0"/>
                </a:cubicBezTo>
                <a:cubicBezTo>
                  <a:pt x="1769391" y="-17654"/>
                  <a:pt x="1910022" y="48190"/>
                  <a:pt x="2051366" y="0"/>
                </a:cubicBezTo>
                <a:cubicBezTo>
                  <a:pt x="2153279" y="4399"/>
                  <a:pt x="2260728" y="70711"/>
                  <a:pt x="2233118" y="181752"/>
                </a:cubicBezTo>
                <a:cubicBezTo>
                  <a:pt x="2255610" y="342014"/>
                  <a:pt x="2224199" y="399129"/>
                  <a:pt x="2233118" y="530706"/>
                </a:cubicBezTo>
                <a:cubicBezTo>
                  <a:pt x="2242037" y="662283"/>
                  <a:pt x="2216142" y="729888"/>
                  <a:pt x="2233118" y="908739"/>
                </a:cubicBezTo>
                <a:cubicBezTo>
                  <a:pt x="2230490" y="1010000"/>
                  <a:pt x="2140557" y="1096174"/>
                  <a:pt x="2051366" y="1090491"/>
                </a:cubicBezTo>
                <a:cubicBezTo>
                  <a:pt x="1919243" y="1104623"/>
                  <a:pt x="1801344" y="1056921"/>
                  <a:pt x="1621355" y="1090491"/>
                </a:cubicBezTo>
                <a:cubicBezTo>
                  <a:pt x="1441366" y="1124061"/>
                  <a:pt x="1375265" y="1077527"/>
                  <a:pt x="1135255" y="1090491"/>
                </a:cubicBezTo>
                <a:cubicBezTo>
                  <a:pt x="895245" y="1103455"/>
                  <a:pt x="826453" y="1069216"/>
                  <a:pt x="630459" y="1090491"/>
                </a:cubicBezTo>
                <a:cubicBezTo>
                  <a:pt x="434465" y="1111766"/>
                  <a:pt x="354702" y="1047716"/>
                  <a:pt x="181752" y="1090491"/>
                </a:cubicBezTo>
                <a:cubicBezTo>
                  <a:pt x="71360" y="1107785"/>
                  <a:pt x="-15434" y="1000092"/>
                  <a:pt x="0" y="908739"/>
                </a:cubicBezTo>
                <a:cubicBezTo>
                  <a:pt x="-41351" y="767907"/>
                  <a:pt x="21652" y="657041"/>
                  <a:pt x="0" y="537976"/>
                </a:cubicBezTo>
                <a:cubicBezTo>
                  <a:pt x="-21652" y="418911"/>
                  <a:pt x="34779" y="300239"/>
                  <a:pt x="0" y="181752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22BE1-684E-D5B4-B27D-6A08BEA85AD3}"/>
              </a:ext>
            </a:extLst>
          </p:cNvPr>
          <p:cNvSpPr txBox="1"/>
          <p:nvPr/>
        </p:nvSpPr>
        <p:spPr>
          <a:xfrm>
            <a:off x="2483095" y="166271"/>
            <a:ext cx="2233118" cy="12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Understanding</a:t>
            </a:r>
            <a:r>
              <a:rPr lang="en-IN" sz="1635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DB3711-7E10-2658-7A85-06808DDC9A91}"/>
              </a:ext>
            </a:extLst>
          </p:cNvPr>
          <p:cNvSpPr txBox="1"/>
          <p:nvPr/>
        </p:nvSpPr>
        <p:spPr>
          <a:xfrm>
            <a:off x="240980" y="1449711"/>
            <a:ext cx="5056979" cy="841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What is Data?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Its raw information in the form of numbers, text, images, or symbols</a:t>
            </a:r>
            <a:endParaRPr lang="en-IN" sz="1635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8B12E3E-7018-3C1D-63B7-CCEA1BBF9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1645" y="2108058"/>
            <a:ext cx="4019842" cy="109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3072" tIns="41536" rIns="83072" bIns="41536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Formats</a:t>
            </a:r>
          </a:p>
          <a:p>
            <a:r>
              <a:rPr lang="en-US" alt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Structured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(spreadsheets, databases)</a:t>
            </a:r>
          </a:p>
          <a:p>
            <a:pPr defTabSz="8308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Unstructured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(emails, videos, social media posts) </a:t>
            </a:r>
          </a:p>
          <a:p>
            <a:pPr defTabSz="8308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Semi-structured </a:t>
            </a:r>
            <a:r>
              <a:rPr lang="en-US" alt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(JSON, XML)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313427-E58B-5455-3AA7-8F0639017385}"/>
              </a:ext>
            </a:extLst>
          </p:cNvPr>
          <p:cNvSpPr txBox="1"/>
          <p:nvPr/>
        </p:nvSpPr>
        <p:spPr>
          <a:xfrm>
            <a:off x="356511" y="3321588"/>
            <a:ext cx="3537814" cy="1601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35" b="1" dirty="0">
                <a:solidFill>
                  <a:srgbClr val="4E4E4E"/>
                </a:solidFill>
                <a:highlight>
                  <a:srgbClr val="FFFF00"/>
                </a:highlight>
                <a:latin typeface="Arial Rounded MT Bold" panose="020F0704030504030204" pitchFamily="34" charset="0"/>
              </a:rPr>
              <a:t>Data Processing Cycle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Sensors, surveys, transactions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Storage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Databases, cloud, servers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Processing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Sorting, filtering, analysing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Analysis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Trends, patterns, insights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Visualization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Graphs, charts, dashboards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0D781-5623-C067-A081-6FEBC2C768C9}"/>
              </a:ext>
            </a:extLst>
          </p:cNvPr>
          <p:cNvSpPr txBox="1"/>
          <p:nvPr/>
        </p:nvSpPr>
        <p:spPr>
          <a:xfrm>
            <a:off x="1596572" y="5006117"/>
            <a:ext cx="5480488" cy="109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Types &amp; Examples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Quantitative (Numbers) →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Sales figures, temperature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Qualitative (Descriptions) →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Customer reviews, comments</a:t>
            </a:r>
          </a:p>
          <a:p>
            <a:r>
              <a:rPr lang="en-IN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Big Data (Massive sets) → </a:t>
            </a:r>
            <a:r>
              <a:rPr lang="en-IN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Social media trends, IoT sensor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31CB06-E737-A0A6-EE4C-279D80102A9A}"/>
              </a:ext>
            </a:extLst>
          </p:cNvPr>
          <p:cNvSpPr txBox="1"/>
          <p:nvPr/>
        </p:nvSpPr>
        <p:spPr>
          <a:xfrm>
            <a:off x="334169" y="6211985"/>
            <a:ext cx="4297856" cy="109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Importance of Data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Better Decisions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Business strategies, healthcare, AI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Efficiency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Automation, predictive models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Innovation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Machine learning, scientific research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78645B-1410-DBA2-2113-6A212FD4D1BA}"/>
              </a:ext>
            </a:extLst>
          </p:cNvPr>
          <p:cNvSpPr txBox="1"/>
          <p:nvPr/>
        </p:nvSpPr>
        <p:spPr>
          <a:xfrm>
            <a:off x="2611232" y="7561257"/>
            <a:ext cx="4297855" cy="109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35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Challenges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Privacy &amp; Security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Hacks, leaks, GDPR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Overload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Too much data, hard to analyze</a:t>
            </a:r>
          </a:p>
          <a:p>
            <a:r>
              <a:rPr lang="en-US" sz="1635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Bias &amp; Accuracy </a:t>
            </a:r>
            <a:r>
              <a:rPr lang="en-US" sz="109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- Incorrect or misleading data</a:t>
            </a:r>
          </a:p>
        </p:txBody>
      </p:sp>
      <p:pic>
        <p:nvPicPr>
          <p:cNvPr id="1030" name="Picture 6" descr="Numbers - Free education icons">
            <a:extLst>
              <a:ext uri="{FF2B5EF4-FFF2-40B4-BE49-F238E27FC236}">
                <a16:creationId xmlns:a16="http://schemas.microsoft.com/office/drawing/2014/main" id="{1CB36ED9-B011-0798-0A0D-7B6BDE45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58" y="900950"/>
            <a:ext cx="524441" cy="5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492BCD9-0863-3E40-0AE5-4098FC543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952" y="947627"/>
            <a:ext cx="459263" cy="4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8522B6C-85DB-7121-CB39-BBF7F84AF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106" y="1459432"/>
            <a:ext cx="524441" cy="52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71083B0-F07D-559A-F3DA-A563E27B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32" y="1540950"/>
            <a:ext cx="459787" cy="45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eadsheet Icon Images – Browse 21,890 Stock Photos ...">
            <a:extLst>
              <a:ext uri="{FF2B5EF4-FFF2-40B4-BE49-F238E27FC236}">
                <a16:creationId xmlns:a16="http://schemas.microsoft.com/office/drawing/2014/main" id="{2B59BB83-87E4-B16D-FDDF-BE7A7DB8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54" y="2408127"/>
            <a:ext cx="912560" cy="68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mail Icon png images | PNGEgg">
            <a:extLst>
              <a:ext uri="{FF2B5EF4-FFF2-40B4-BE49-F238E27FC236}">
                <a16:creationId xmlns:a16="http://schemas.microsoft.com/office/drawing/2014/main" id="{FC15A806-DBC8-3835-BF4A-57840CF7C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12" y="2449518"/>
            <a:ext cx="700556" cy="60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son icon from icons8.com">
            <a:extLst>
              <a:ext uri="{FF2B5EF4-FFF2-40B4-BE49-F238E27FC236}">
                <a16:creationId xmlns:a16="http://schemas.microsoft.com/office/drawing/2014/main" id="{28B332E3-4C00-2EC4-B5E3-B715B72ED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59" y="2434761"/>
            <a:ext cx="632319" cy="63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Big Data icon SVG Vector &amp; PNG Free Download | UXWing">
            <a:extLst>
              <a:ext uri="{FF2B5EF4-FFF2-40B4-BE49-F238E27FC236}">
                <a16:creationId xmlns:a16="http://schemas.microsoft.com/office/drawing/2014/main" id="{A23C6A0C-DB5F-2D60-48AE-76ABA906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00" y="4924308"/>
            <a:ext cx="632319" cy="59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ecision - Free business icons">
            <a:extLst>
              <a:ext uri="{FF2B5EF4-FFF2-40B4-BE49-F238E27FC236}">
                <a16:creationId xmlns:a16="http://schemas.microsoft.com/office/drawing/2014/main" id="{BEF52725-04FB-B254-6661-0034F0CD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15" y="6192080"/>
            <a:ext cx="730143" cy="6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Efficiency - Free marketing icons">
            <a:extLst>
              <a:ext uri="{FF2B5EF4-FFF2-40B4-BE49-F238E27FC236}">
                <a16:creationId xmlns:a16="http://schemas.microsoft.com/office/drawing/2014/main" id="{D2EFF6CA-C669-B008-995A-42DBFA153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82" y="6225071"/>
            <a:ext cx="708070" cy="66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nnovation Icon PNG Images, Vectors Free Download - Pngtree">
            <a:extLst>
              <a:ext uri="{FF2B5EF4-FFF2-40B4-BE49-F238E27FC236}">
                <a16:creationId xmlns:a16="http://schemas.microsoft.com/office/drawing/2014/main" id="{AC5622C9-6574-F927-FA75-251F52C23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41" y="6797076"/>
            <a:ext cx="730143" cy="7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Privacy Line Icon Vector, Privacy Icon, Compliance, Data PNG ...">
            <a:extLst>
              <a:ext uri="{FF2B5EF4-FFF2-40B4-BE49-F238E27FC236}">
                <a16:creationId xmlns:a16="http://schemas.microsoft.com/office/drawing/2014/main" id="{BC5C36BF-862E-9AEF-C116-4C0215EC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9" y="7349105"/>
            <a:ext cx="697581" cy="64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Overload Icon PNG Images, Vectors Free Download - Pngtree">
            <a:extLst>
              <a:ext uri="{FF2B5EF4-FFF2-40B4-BE49-F238E27FC236}">
                <a16:creationId xmlns:a16="http://schemas.microsoft.com/office/drawing/2014/main" id="{6ED74EAD-45DF-0ADB-9864-D930E4E9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23" y="7349099"/>
            <a:ext cx="786803" cy="65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820+ Unconscious Bias Icon Stock Illustrations, Royalty-Free ...">
            <a:extLst>
              <a:ext uri="{FF2B5EF4-FFF2-40B4-BE49-F238E27FC236}">
                <a16:creationId xmlns:a16="http://schemas.microsoft.com/office/drawing/2014/main" id="{96DD6E1B-0D1E-B798-C848-4B0D257E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39" y="8003301"/>
            <a:ext cx="869488" cy="73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Data Icon Images – Browse 5,447,693 Stock Photos, Vectors ...">
            <a:extLst>
              <a:ext uri="{FF2B5EF4-FFF2-40B4-BE49-F238E27FC236}">
                <a16:creationId xmlns:a16="http://schemas.microsoft.com/office/drawing/2014/main" id="{5D5CEEC7-B0A6-8A5F-B736-72E00715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55" y="439044"/>
            <a:ext cx="892684" cy="58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8F9A36-ED3A-AAE6-C642-A24FCDC133DA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60000"/>
          </a:blip>
          <a:stretch>
            <a:fillRect/>
          </a:stretch>
        </p:blipFill>
        <p:spPr>
          <a:xfrm>
            <a:off x="321085" y="5545437"/>
            <a:ext cx="688707" cy="701248"/>
          </a:xfrm>
          <a:prstGeom prst="rect">
            <a:avLst/>
          </a:pr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D4BF76-F987-81E8-D2F9-A396D6072398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60000"/>
          </a:blip>
          <a:stretch>
            <a:fillRect/>
          </a:stretch>
        </p:blipFill>
        <p:spPr>
          <a:xfrm>
            <a:off x="4005174" y="3292269"/>
            <a:ext cx="2400423" cy="1568530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FC0208-FF5C-1986-19DC-F5B52ED62E31}"/>
              </a:ext>
            </a:extLst>
          </p:cNvPr>
          <p:cNvSpPr txBox="1"/>
          <p:nvPr/>
        </p:nvSpPr>
        <p:spPr>
          <a:xfrm>
            <a:off x="3192479" y="120386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7" name="Picture 20" descr="Black LinkedIn Icon">
            <a:extLst>
              <a:ext uri="{FF2B5EF4-FFF2-40B4-BE49-F238E27FC236}">
                <a16:creationId xmlns:a16="http://schemas.microsoft.com/office/drawing/2014/main" id="{8CDA9510-1B6A-B2C9-353D-91A7AED6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01" y="120871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4B2B410-DBF7-E0A4-1D8B-BA0E6C32EF0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733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E1CA86E-16DA-C45B-3891-091882AB16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0112763" flipH="1">
            <a:off x="-335405" y="2080214"/>
            <a:ext cx="7883141" cy="410892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02B811-29C0-C095-83E0-B2238EF79842}"/>
              </a:ext>
            </a:extLst>
          </p:cNvPr>
          <p:cNvSpPr/>
          <p:nvPr/>
        </p:nvSpPr>
        <p:spPr>
          <a:xfrm>
            <a:off x="1515649" y="7152250"/>
            <a:ext cx="3986947" cy="1709417"/>
          </a:xfrm>
          <a:custGeom>
            <a:avLst/>
            <a:gdLst>
              <a:gd name="connsiteX0" fmla="*/ 0 w 3986947"/>
              <a:gd name="connsiteY0" fmla="*/ 284909 h 1709417"/>
              <a:gd name="connsiteX1" fmla="*/ 284909 w 3986947"/>
              <a:gd name="connsiteY1" fmla="*/ 0 h 1709417"/>
              <a:gd name="connsiteX2" fmla="*/ 922773 w 3986947"/>
              <a:gd name="connsiteY2" fmla="*/ 0 h 1709417"/>
              <a:gd name="connsiteX3" fmla="*/ 1526466 w 3986947"/>
              <a:gd name="connsiteY3" fmla="*/ 0 h 1709417"/>
              <a:gd name="connsiteX4" fmla="*/ 2061816 w 3986947"/>
              <a:gd name="connsiteY4" fmla="*/ 0 h 1709417"/>
              <a:gd name="connsiteX5" fmla="*/ 2562995 w 3986947"/>
              <a:gd name="connsiteY5" fmla="*/ 0 h 1709417"/>
              <a:gd name="connsiteX6" fmla="*/ 3166688 w 3986947"/>
              <a:gd name="connsiteY6" fmla="*/ 0 h 1709417"/>
              <a:gd name="connsiteX7" fmla="*/ 3702038 w 3986947"/>
              <a:gd name="connsiteY7" fmla="*/ 0 h 1709417"/>
              <a:gd name="connsiteX8" fmla="*/ 3986947 w 3986947"/>
              <a:gd name="connsiteY8" fmla="*/ 284909 h 1709417"/>
              <a:gd name="connsiteX9" fmla="*/ 3986947 w 3986947"/>
              <a:gd name="connsiteY9" fmla="*/ 854709 h 1709417"/>
              <a:gd name="connsiteX10" fmla="*/ 3986947 w 3986947"/>
              <a:gd name="connsiteY10" fmla="*/ 1424508 h 1709417"/>
              <a:gd name="connsiteX11" fmla="*/ 3702038 w 3986947"/>
              <a:gd name="connsiteY11" fmla="*/ 1709417 h 1709417"/>
              <a:gd name="connsiteX12" fmla="*/ 3200859 w 3986947"/>
              <a:gd name="connsiteY12" fmla="*/ 1709417 h 1709417"/>
              <a:gd name="connsiteX13" fmla="*/ 2699680 w 3986947"/>
              <a:gd name="connsiteY13" fmla="*/ 1709417 h 1709417"/>
              <a:gd name="connsiteX14" fmla="*/ 2232673 w 3986947"/>
              <a:gd name="connsiteY14" fmla="*/ 1709417 h 1709417"/>
              <a:gd name="connsiteX15" fmla="*/ 1765665 w 3986947"/>
              <a:gd name="connsiteY15" fmla="*/ 1709417 h 1709417"/>
              <a:gd name="connsiteX16" fmla="*/ 1298657 w 3986947"/>
              <a:gd name="connsiteY16" fmla="*/ 1709417 h 1709417"/>
              <a:gd name="connsiteX17" fmla="*/ 797478 w 3986947"/>
              <a:gd name="connsiteY17" fmla="*/ 1709417 h 1709417"/>
              <a:gd name="connsiteX18" fmla="*/ 284909 w 3986947"/>
              <a:gd name="connsiteY18" fmla="*/ 1709417 h 1709417"/>
              <a:gd name="connsiteX19" fmla="*/ 0 w 3986947"/>
              <a:gd name="connsiteY19" fmla="*/ 1424508 h 1709417"/>
              <a:gd name="connsiteX20" fmla="*/ 0 w 3986947"/>
              <a:gd name="connsiteY20" fmla="*/ 854709 h 1709417"/>
              <a:gd name="connsiteX21" fmla="*/ 0 w 3986947"/>
              <a:gd name="connsiteY21" fmla="*/ 284909 h 170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86947" h="1709417" extrusionOk="0">
                <a:moveTo>
                  <a:pt x="0" y="284909"/>
                </a:moveTo>
                <a:cubicBezTo>
                  <a:pt x="-27879" y="94739"/>
                  <a:pt x="99153" y="-10437"/>
                  <a:pt x="284909" y="0"/>
                </a:cubicBezTo>
                <a:cubicBezTo>
                  <a:pt x="571804" y="-29575"/>
                  <a:pt x="731871" y="17705"/>
                  <a:pt x="922773" y="0"/>
                </a:cubicBezTo>
                <a:cubicBezTo>
                  <a:pt x="1113675" y="-17705"/>
                  <a:pt x="1273932" y="9683"/>
                  <a:pt x="1526466" y="0"/>
                </a:cubicBezTo>
                <a:cubicBezTo>
                  <a:pt x="1779000" y="-9683"/>
                  <a:pt x="1799669" y="44591"/>
                  <a:pt x="2061816" y="0"/>
                </a:cubicBezTo>
                <a:cubicBezTo>
                  <a:pt x="2323963" y="-44591"/>
                  <a:pt x="2385087" y="27347"/>
                  <a:pt x="2562995" y="0"/>
                </a:cubicBezTo>
                <a:cubicBezTo>
                  <a:pt x="2740903" y="-27347"/>
                  <a:pt x="2995446" y="54519"/>
                  <a:pt x="3166688" y="0"/>
                </a:cubicBezTo>
                <a:cubicBezTo>
                  <a:pt x="3337930" y="-54519"/>
                  <a:pt x="3497998" y="3494"/>
                  <a:pt x="3702038" y="0"/>
                </a:cubicBezTo>
                <a:cubicBezTo>
                  <a:pt x="3837952" y="-24236"/>
                  <a:pt x="3978558" y="117585"/>
                  <a:pt x="3986947" y="284909"/>
                </a:cubicBezTo>
                <a:cubicBezTo>
                  <a:pt x="4039410" y="561949"/>
                  <a:pt x="3939424" y="660872"/>
                  <a:pt x="3986947" y="854709"/>
                </a:cubicBezTo>
                <a:cubicBezTo>
                  <a:pt x="4034470" y="1048546"/>
                  <a:pt x="3957802" y="1223044"/>
                  <a:pt x="3986947" y="1424508"/>
                </a:cubicBezTo>
                <a:cubicBezTo>
                  <a:pt x="4006302" y="1580933"/>
                  <a:pt x="3862481" y="1692771"/>
                  <a:pt x="3702038" y="1709417"/>
                </a:cubicBezTo>
                <a:cubicBezTo>
                  <a:pt x="3590947" y="1711894"/>
                  <a:pt x="3366165" y="1665048"/>
                  <a:pt x="3200859" y="1709417"/>
                </a:cubicBezTo>
                <a:cubicBezTo>
                  <a:pt x="3035553" y="1753786"/>
                  <a:pt x="2876192" y="1672840"/>
                  <a:pt x="2699680" y="1709417"/>
                </a:cubicBezTo>
                <a:cubicBezTo>
                  <a:pt x="2523168" y="1745994"/>
                  <a:pt x="2341669" y="1663730"/>
                  <a:pt x="2232673" y="1709417"/>
                </a:cubicBezTo>
                <a:cubicBezTo>
                  <a:pt x="2123677" y="1755104"/>
                  <a:pt x="1869682" y="1696755"/>
                  <a:pt x="1765665" y="1709417"/>
                </a:cubicBezTo>
                <a:cubicBezTo>
                  <a:pt x="1661648" y="1722079"/>
                  <a:pt x="1413605" y="1679736"/>
                  <a:pt x="1298657" y="1709417"/>
                </a:cubicBezTo>
                <a:cubicBezTo>
                  <a:pt x="1183709" y="1739098"/>
                  <a:pt x="956173" y="1695241"/>
                  <a:pt x="797478" y="1709417"/>
                </a:cubicBezTo>
                <a:cubicBezTo>
                  <a:pt x="638783" y="1723593"/>
                  <a:pt x="396141" y="1697256"/>
                  <a:pt x="284909" y="1709417"/>
                </a:cubicBezTo>
                <a:cubicBezTo>
                  <a:pt x="160950" y="1732996"/>
                  <a:pt x="-4333" y="1585392"/>
                  <a:pt x="0" y="1424508"/>
                </a:cubicBezTo>
                <a:cubicBezTo>
                  <a:pt x="-27350" y="1140882"/>
                  <a:pt x="48971" y="1062273"/>
                  <a:pt x="0" y="854709"/>
                </a:cubicBezTo>
                <a:cubicBezTo>
                  <a:pt x="-48971" y="647145"/>
                  <a:pt x="1372" y="424977"/>
                  <a:pt x="0" y="284909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08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C5C66-D596-ACD5-1E63-866F6FCA3FC4}"/>
              </a:ext>
            </a:extLst>
          </p:cNvPr>
          <p:cNvSpPr txBox="1"/>
          <p:nvPr/>
        </p:nvSpPr>
        <p:spPr>
          <a:xfrm>
            <a:off x="1606181" y="7224473"/>
            <a:ext cx="380588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E4E4E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Understanding</a:t>
            </a:r>
            <a:r>
              <a:rPr lang="en-IN" sz="1308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algn="ctr"/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4000" dirty="0">
                <a:solidFill>
                  <a:srgbClr val="4E4E4E"/>
                </a:solidFill>
                <a:latin typeface="Cooper Black" panose="0208090404030B020404" pitchFamily="18" charset="0"/>
              </a:rPr>
              <a:t>&amp;</a:t>
            </a:r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54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</a:t>
            </a:r>
            <a:r>
              <a:rPr lang="en-IN" sz="5400" dirty="0">
                <a:solidFill>
                  <a:srgbClr val="C2185B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</a:p>
          <a:p>
            <a:pPr algn="r"/>
            <a:r>
              <a:rPr lang="en-IN" sz="2400" dirty="0">
                <a:solidFill>
                  <a:srgbClr val="4E4E4E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Ecosystem</a:t>
            </a:r>
            <a:r>
              <a:rPr lang="en-IN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549B9-4EC1-81E6-B8B6-E173272251A2}"/>
              </a:ext>
            </a:extLst>
          </p:cNvPr>
          <p:cNvSpPr txBox="1"/>
          <p:nvPr/>
        </p:nvSpPr>
        <p:spPr>
          <a:xfrm>
            <a:off x="2747813" y="786449"/>
            <a:ext cx="3627987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Strategy → GPS &amp; Roadmap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(Defines direction and purpose)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Ensures the organization knows where it’s going with data, aligning it with business 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5C7E1-4799-2189-FAF1-6E1165AC169E}"/>
              </a:ext>
            </a:extLst>
          </p:cNvPr>
          <p:cNvSpPr txBox="1"/>
          <p:nvPr/>
        </p:nvSpPr>
        <p:spPr>
          <a:xfrm>
            <a:off x="344592" y="1836017"/>
            <a:ext cx="348837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Architecture → Accelerator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(Speeds things up)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Provides a structured framework that enables fast and scalable data 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B947C1-A0C7-002A-8716-84C8A1A4B7E7}"/>
              </a:ext>
            </a:extLst>
          </p:cNvPr>
          <p:cNvSpPr txBox="1"/>
          <p:nvPr/>
        </p:nvSpPr>
        <p:spPr>
          <a:xfrm>
            <a:off x="3669392" y="2685401"/>
            <a:ext cx="310689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Governance → Brakes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(Ensures control and compliance)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Puts guardrails in place to ensure data quality, security, and compliance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43F9C2-9275-2B7E-D5E9-0A6A4A28D87C}"/>
              </a:ext>
            </a:extLst>
          </p:cNvPr>
          <p:cNvSpPr txBox="1"/>
          <p:nvPr/>
        </p:nvSpPr>
        <p:spPr>
          <a:xfrm>
            <a:off x="2629950" y="4499565"/>
            <a:ext cx="429003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Management → Engine Maintenance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(Keeps things running smoothly)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Ensures data is properly stored, processed, and maintained over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33BBE8-28B6-3D00-27A2-63C256737BD3}"/>
              </a:ext>
            </a:extLst>
          </p:cNvPr>
          <p:cNvSpPr txBox="1"/>
          <p:nvPr/>
        </p:nvSpPr>
        <p:spPr>
          <a:xfrm>
            <a:off x="344592" y="3607738"/>
            <a:ext cx="429003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Engineering → Fuel &amp; Transmission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(Moves data efficiently)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Builds and maintains pipelines that deliver data where it’s needed, ensuring smooth movement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C77AB-4770-3C7F-4011-B76773039007}"/>
              </a:ext>
            </a:extLst>
          </p:cNvPr>
          <p:cNvSpPr txBox="1"/>
          <p:nvPr/>
        </p:nvSpPr>
        <p:spPr>
          <a:xfrm>
            <a:off x="344592" y="5312248"/>
            <a:ext cx="332480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Science → Turbocharger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(Adds power and intelligence)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Uses advanced models and algorithms to extract deeper insights and predictions.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DAAB9-605E-3418-FEB7-6575FEFF50FB}"/>
              </a:ext>
            </a:extLst>
          </p:cNvPr>
          <p:cNvSpPr txBox="1"/>
          <p:nvPr/>
        </p:nvSpPr>
        <p:spPr>
          <a:xfrm>
            <a:off x="2747813" y="6215468"/>
            <a:ext cx="4028471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Data Analytics → Dashboard &amp; Gauges </a:t>
            </a:r>
          </a:p>
          <a:p>
            <a:pPr>
              <a:buNone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(Provides insights to the driver)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Helps monitor performance, trends, and issues to make informed decisions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89BEB-A593-2D8D-02CF-E5B756DD0079}"/>
              </a:ext>
            </a:extLst>
          </p:cNvPr>
          <p:cNvSpPr txBox="1"/>
          <p:nvPr/>
        </p:nvSpPr>
        <p:spPr>
          <a:xfrm>
            <a:off x="2211318" y="844173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0" descr="Black LinkedIn Icon">
            <a:extLst>
              <a:ext uri="{FF2B5EF4-FFF2-40B4-BE49-F238E27FC236}">
                <a16:creationId xmlns:a16="http://schemas.microsoft.com/office/drawing/2014/main" id="{08C8F389-68AE-0383-AE3D-5B15282A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39" y="8446591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5F640B-53D3-58E0-8FA7-19BC54495104}"/>
              </a:ext>
            </a:extLst>
          </p:cNvPr>
          <p:cNvSpPr txBox="1"/>
          <p:nvPr/>
        </p:nvSpPr>
        <p:spPr>
          <a:xfrm rot="19563414">
            <a:off x="83244" y="765658"/>
            <a:ext cx="250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  <a:ea typeface="Segoe UI Black" panose="020B0A02040204020203" pitchFamily="34" charset="0"/>
              </a:rPr>
              <a:t>Analogy with a Car</a:t>
            </a:r>
            <a:endParaRPr lang="en-IN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6D4F1665-2524-952E-7861-D7A34C80038F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967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2419E-E09E-5D78-CD51-30F9D8E08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8DE04EDF-1C5A-1157-1133-F7C57297A725}"/>
              </a:ext>
            </a:extLst>
          </p:cNvPr>
          <p:cNvSpPr txBox="1"/>
          <p:nvPr/>
        </p:nvSpPr>
        <p:spPr>
          <a:xfrm>
            <a:off x="319319" y="5928172"/>
            <a:ext cx="6537097" cy="1569660"/>
          </a:xfrm>
          <a:custGeom>
            <a:avLst/>
            <a:gdLst>
              <a:gd name="connsiteX0" fmla="*/ 0 w 6537097"/>
              <a:gd name="connsiteY0" fmla="*/ 0 h 1569660"/>
              <a:gd name="connsiteX1" fmla="*/ 588339 w 6537097"/>
              <a:gd name="connsiteY1" fmla="*/ 0 h 1569660"/>
              <a:gd name="connsiteX2" fmla="*/ 1242048 w 6537097"/>
              <a:gd name="connsiteY2" fmla="*/ 0 h 1569660"/>
              <a:gd name="connsiteX3" fmla="*/ 1830387 w 6537097"/>
              <a:gd name="connsiteY3" fmla="*/ 0 h 1569660"/>
              <a:gd name="connsiteX4" fmla="*/ 2418726 w 6537097"/>
              <a:gd name="connsiteY4" fmla="*/ 0 h 1569660"/>
              <a:gd name="connsiteX5" fmla="*/ 2876323 w 6537097"/>
              <a:gd name="connsiteY5" fmla="*/ 0 h 1569660"/>
              <a:gd name="connsiteX6" fmla="*/ 3399290 w 6537097"/>
              <a:gd name="connsiteY6" fmla="*/ 0 h 1569660"/>
              <a:gd name="connsiteX7" fmla="*/ 3856887 w 6537097"/>
              <a:gd name="connsiteY7" fmla="*/ 0 h 1569660"/>
              <a:gd name="connsiteX8" fmla="*/ 4641339 w 6537097"/>
              <a:gd name="connsiteY8" fmla="*/ 0 h 1569660"/>
              <a:gd name="connsiteX9" fmla="*/ 5360420 w 6537097"/>
              <a:gd name="connsiteY9" fmla="*/ 0 h 1569660"/>
              <a:gd name="connsiteX10" fmla="*/ 6537097 w 6537097"/>
              <a:gd name="connsiteY10" fmla="*/ 0 h 1569660"/>
              <a:gd name="connsiteX11" fmla="*/ 6537097 w 6537097"/>
              <a:gd name="connsiteY11" fmla="*/ 476130 h 1569660"/>
              <a:gd name="connsiteX12" fmla="*/ 6537097 w 6537097"/>
              <a:gd name="connsiteY12" fmla="*/ 1015047 h 1569660"/>
              <a:gd name="connsiteX13" fmla="*/ 6537097 w 6537097"/>
              <a:gd name="connsiteY13" fmla="*/ 1569660 h 1569660"/>
              <a:gd name="connsiteX14" fmla="*/ 5818016 w 6537097"/>
              <a:gd name="connsiteY14" fmla="*/ 1569660 h 1569660"/>
              <a:gd name="connsiteX15" fmla="*/ 5164307 w 6537097"/>
              <a:gd name="connsiteY15" fmla="*/ 1569660 h 1569660"/>
              <a:gd name="connsiteX16" fmla="*/ 4706710 w 6537097"/>
              <a:gd name="connsiteY16" fmla="*/ 1569660 h 1569660"/>
              <a:gd name="connsiteX17" fmla="*/ 3922258 w 6537097"/>
              <a:gd name="connsiteY17" fmla="*/ 1569660 h 1569660"/>
              <a:gd name="connsiteX18" fmla="*/ 3268549 w 6537097"/>
              <a:gd name="connsiteY18" fmla="*/ 1569660 h 1569660"/>
              <a:gd name="connsiteX19" fmla="*/ 2745581 w 6537097"/>
              <a:gd name="connsiteY19" fmla="*/ 1569660 h 1569660"/>
              <a:gd name="connsiteX20" fmla="*/ 1961129 w 6537097"/>
              <a:gd name="connsiteY20" fmla="*/ 1569660 h 1569660"/>
              <a:gd name="connsiteX21" fmla="*/ 1307419 w 6537097"/>
              <a:gd name="connsiteY21" fmla="*/ 1569660 h 1569660"/>
              <a:gd name="connsiteX22" fmla="*/ 588339 w 6537097"/>
              <a:gd name="connsiteY22" fmla="*/ 1569660 h 1569660"/>
              <a:gd name="connsiteX23" fmla="*/ 0 w 6537097"/>
              <a:gd name="connsiteY23" fmla="*/ 1569660 h 1569660"/>
              <a:gd name="connsiteX24" fmla="*/ 0 w 6537097"/>
              <a:gd name="connsiteY24" fmla="*/ 1077833 h 1569660"/>
              <a:gd name="connsiteX25" fmla="*/ 0 w 6537097"/>
              <a:gd name="connsiteY25" fmla="*/ 570310 h 1569660"/>
              <a:gd name="connsiteX26" fmla="*/ 0 w 6537097"/>
              <a:gd name="connsiteY26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37097" h="1569660" extrusionOk="0">
                <a:moveTo>
                  <a:pt x="0" y="0"/>
                </a:moveTo>
                <a:cubicBezTo>
                  <a:pt x="123551" y="-28022"/>
                  <a:pt x="337780" y="-24437"/>
                  <a:pt x="588339" y="0"/>
                </a:cubicBezTo>
                <a:cubicBezTo>
                  <a:pt x="838898" y="24437"/>
                  <a:pt x="1023901" y="-28396"/>
                  <a:pt x="1242048" y="0"/>
                </a:cubicBezTo>
                <a:cubicBezTo>
                  <a:pt x="1460195" y="28396"/>
                  <a:pt x="1652943" y="17733"/>
                  <a:pt x="1830387" y="0"/>
                </a:cubicBezTo>
                <a:cubicBezTo>
                  <a:pt x="2007831" y="-17733"/>
                  <a:pt x="2159657" y="22458"/>
                  <a:pt x="2418726" y="0"/>
                </a:cubicBezTo>
                <a:cubicBezTo>
                  <a:pt x="2677795" y="-22458"/>
                  <a:pt x="2673821" y="3198"/>
                  <a:pt x="2876323" y="0"/>
                </a:cubicBezTo>
                <a:cubicBezTo>
                  <a:pt x="3078825" y="-3198"/>
                  <a:pt x="3241878" y="25014"/>
                  <a:pt x="3399290" y="0"/>
                </a:cubicBezTo>
                <a:cubicBezTo>
                  <a:pt x="3556702" y="-25014"/>
                  <a:pt x="3742834" y="-12563"/>
                  <a:pt x="3856887" y="0"/>
                </a:cubicBezTo>
                <a:cubicBezTo>
                  <a:pt x="3970940" y="12563"/>
                  <a:pt x="4290686" y="-19963"/>
                  <a:pt x="4641339" y="0"/>
                </a:cubicBezTo>
                <a:cubicBezTo>
                  <a:pt x="4991992" y="19963"/>
                  <a:pt x="5069631" y="-10999"/>
                  <a:pt x="5360420" y="0"/>
                </a:cubicBezTo>
                <a:cubicBezTo>
                  <a:pt x="5651209" y="10999"/>
                  <a:pt x="5992837" y="-44800"/>
                  <a:pt x="6537097" y="0"/>
                </a:cubicBezTo>
                <a:cubicBezTo>
                  <a:pt x="6513887" y="236684"/>
                  <a:pt x="6532936" y="277794"/>
                  <a:pt x="6537097" y="476130"/>
                </a:cubicBezTo>
                <a:cubicBezTo>
                  <a:pt x="6541259" y="674466"/>
                  <a:pt x="6550374" y="870308"/>
                  <a:pt x="6537097" y="1015047"/>
                </a:cubicBezTo>
                <a:cubicBezTo>
                  <a:pt x="6523820" y="1159786"/>
                  <a:pt x="6513078" y="1378850"/>
                  <a:pt x="6537097" y="1569660"/>
                </a:cubicBezTo>
                <a:cubicBezTo>
                  <a:pt x="6262379" y="1569777"/>
                  <a:pt x="6105704" y="1545396"/>
                  <a:pt x="5818016" y="1569660"/>
                </a:cubicBezTo>
                <a:cubicBezTo>
                  <a:pt x="5530328" y="1593924"/>
                  <a:pt x="5361299" y="1543952"/>
                  <a:pt x="5164307" y="1569660"/>
                </a:cubicBezTo>
                <a:cubicBezTo>
                  <a:pt x="4967315" y="1595368"/>
                  <a:pt x="4853586" y="1567657"/>
                  <a:pt x="4706710" y="1569660"/>
                </a:cubicBezTo>
                <a:cubicBezTo>
                  <a:pt x="4559834" y="1571663"/>
                  <a:pt x="4123392" y="1535403"/>
                  <a:pt x="3922258" y="1569660"/>
                </a:cubicBezTo>
                <a:cubicBezTo>
                  <a:pt x="3721124" y="1603917"/>
                  <a:pt x="3539342" y="1557695"/>
                  <a:pt x="3268549" y="1569660"/>
                </a:cubicBezTo>
                <a:cubicBezTo>
                  <a:pt x="2997756" y="1581625"/>
                  <a:pt x="2876382" y="1570220"/>
                  <a:pt x="2745581" y="1569660"/>
                </a:cubicBezTo>
                <a:cubicBezTo>
                  <a:pt x="2614780" y="1569100"/>
                  <a:pt x="2177325" y="1587520"/>
                  <a:pt x="1961129" y="1569660"/>
                </a:cubicBezTo>
                <a:cubicBezTo>
                  <a:pt x="1744933" y="1551800"/>
                  <a:pt x="1592847" y="1580217"/>
                  <a:pt x="1307419" y="1569660"/>
                </a:cubicBezTo>
                <a:cubicBezTo>
                  <a:pt x="1021991" y="1559104"/>
                  <a:pt x="871036" y="1555552"/>
                  <a:pt x="588339" y="1569660"/>
                </a:cubicBezTo>
                <a:cubicBezTo>
                  <a:pt x="305642" y="1583768"/>
                  <a:pt x="250499" y="1598057"/>
                  <a:pt x="0" y="1569660"/>
                </a:cubicBezTo>
                <a:cubicBezTo>
                  <a:pt x="-619" y="1444146"/>
                  <a:pt x="5099" y="1286325"/>
                  <a:pt x="0" y="1077833"/>
                </a:cubicBezTo>
                <a:cubicBezTo>
                  <a:pt x="-5099" y="869341"/>
                  <a:pt x="13082" y="686242"/>
                  <a:pt x="0" y="570310"/>
                </a:cubicBezTo>
                <a:cubicBezTo>
                  <a:pt x="-13082" y="454378"/>
                  <a:pt x="13245" y="168704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D0EBD-345D-E299-C5A8-E9A8E06E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9" y="1261066"/>
            <a:ext cx="6525308" cy="2011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74B1B-6380-E286-D7ED-DA1C7BE8E021}"/>
              </a:ext>
            </a:extLst>
          </p:cNvPr>
          <p:cNvSpPr txBox="1"/>
          <p:nvPr/>
        </p:nvSpPr>
        <p:spPr>
          <a:xfrm>
            <a:off x="331108" y="6514447"/>
            <a:ext cx="6525308" cy="397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i="1" u="sng" dirty="0">
                <a:solidFill>
                  <a:schemeClr val="accent1"/>
                </a:solidFill>
              </a:rPr>
              <a:t>https://github.com/ankit-rathi/The-Data-AI-Visual-Notebook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51679-B6E8-7991-A2E5-5C4419CEF0AD}"/>
              </a:ext>
            </a:extLst>
          </p:cNvPr>
          <p:cNvSpPr txBox="1"/>
          <p:nvPr/>
        </p:nvSpPr>
        <p:spPr>
          <a:xfrm>
            <a:off x="331108" y="5960103"/>
            <a:ext cx="297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Bookmark: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CBD1-19A4-4802-65CB-33B90B55A2FF}"/>
              </a:ext>
            </a:extLst>
          </p:cNvPr>
          <p:cNvSpPr txBox="1"/>
          <p:nvPr/>
        </p:nvSpPr>
        <p:spPr>
          <a:xfrm>
            <a:off x="412789" y="632777"/>
            <a:ext cx="2210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Follow: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64D27-9F02-8F1D-28E3-E4AE566353F9}"/>
              </a:ext>
            </a:extLst>
          </p:cNvPr>
          <p:cNvSpPr txBox="1"/>
          <p:nvPr/>
        </p:nvSpPr>
        <p:spPr>
          <a:xfrm>
            <a:off x="3219443" y="741972"/>
            <a:ext cx="1687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2000" b="1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7" name="Picture 20" descr="Black LinkedIn Icon">
            <a:extLst>
              <a:ext uri="{FF2B5EF4-FFF2-40B4-BE49-F238E27FC236}">
                <a16:creationId xmlns:a16="http://schemas.microsoft.com/office/drawing/2014/main" id="{210BC5D7-1B1A-8B0F-FFAC-0BBA5760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08" y="737210"/>
            <a:ext cx="423589" cy="39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002E4B-54DF-0B33-B449-241A0837CB44}"/>
              </a:ext>
            </a:extLst>
          </p:cNvPr>
          <p:cNvSpPr txBox="1"/>
          <p:nvPr/>
        </p:nvSpPr>
        <p:spPr>
          <a:xfrm>
            <a:off x="3303378" y="6117337"/>
            <a:ext cx="3380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Access all Live Notes here</a:t>
            </a:r>
            <a:endParaRPr lang="en-IN" sz="2000" b="1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DF7185-F51F-13BB-44A9-F145C55E69D6}"/>
              </a:ext>
            </a:extLst>
          </p:cNvPr>
          <p:cNvSpPr txBox="1"/>
          <p:nvPr/>
        </p:nvSpPr>
        <p:spPr>
          <a:xfrm>
            <a:off x="3223166" y="6968132"/>
            <a:ext cx="3540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50+ Visual Notes for </a:t>
            </a:r>
            <a:r>
              <a:rPr lang="en-US" sz="2000" b="1" u="sng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FREE</a:t>
            </a:r>
            <a:endParaRPr lang="en-IN" sz="2000" b="1" u="sng" dirty="0">
              <a:solidFill>
                <a:srgbClr val="FF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0900D9-FA94-072A-48A2-BE5EC2191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8" y="3391571"/>
            <a:ext cx="4858000" cy="12192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C8A7B1-D4B5-553D-2DC1-E3CB4A3B4E8C}"/>
              </a:ext>
            </a:extLst>
          </p:cNvPr>
          <p:cNvSpPr txBox="1"/>
          <p:nvPr/>
        </p:nvSpPr>
        <p:spPr>
          <a:xfrm>
            <a:off x="331108" y="4338892"/>
            <a:ext cx="2074965" cy="291841"/>
          </a:xfrm>
          <a:custGeom>
            <a:avLst/>
            <a:gdLst>
              <a:gd name="connsiteX0" fmla="*/ 0 w 2074965"/>
              <a:gd name="connsiteY0" fmla="*/ 0 h 291841"/>
              <a:gd name="connsiteX1" fmla="*/ 650156 w 2074965"/>
              <a:gd name="connsiteY1" fmla="*/ 0 h 291841"/>
              <a:gd name="connsiteX2" fmla="*/ 1362560 w 2074965"/>
              <a:gd name="connsiteY2" fmla="*/ 0 h 291841"/>
              <a:gd name="connsiteX3" fmla="*/ 2074965 w 2074965"/>
              <a:gd name="connsiteY3" fmla="*/ 0 h 291841"/>
              <a:gd name="connsiteX4" fmla="*/ 2074965 w 2074965"/>
              <a:gd name="connsiteY4" fmla="*/ 291841 h 291841"/>
              <a:gd name="connsiteX5" fmla="*/ 1341811 w 2074965"/>
              <a:gd name="connsiteY5" fmla="*/ 291841 h 291841"/>
              <a:gd name="connsiteX6" fmla="*/ 629406 w 2074965"/>
              <a:gd name="connsiteY6" fmla="*/ 291841 h 291841"/>
              <a:gd name="connsiteX7" fmla="*/ 0 w 2074965"/>
              <a:gd name="connsiteY7" fmla="*/ 291841 h 291841"/>
              <a:gd name="connsiteX8" fmla="*/ 0 w 2074965"/>
              <a:gd name="connsiteY8" fmla="*/ 0 h 29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965" h="291841" extrusionOk="0">
                <a:moveTo>
                  <a:pt x="0" y="0"/>
                </a:moveTo>
                <a:cubicBezTo>
                  <a:pt x="181018" y="8547"/>
                  <a:pt x="367145" y="7940"/>
                  <a:pt x="650156" y="0"/>
                </a:cubicBezTo>
                <a:cubicBezTo>
                  <a:pt x="933167" y="-7940"/>
                  <a:pt x="1131606" y="9514"/>
                  <a:pt x="1362560" y="0"/>
                </a:cubicBezTo>
                <a:cubicBezTo>
                  <a:pt x="1593514" y="-9514"/>
                  <a:pt x="1903941" y="-8987"/>
                  <a:pt x="2074965" y="0"/>
                </a:cubicBezTo>
                <a:cubicBezTo>
                  <a:pt x="2083218" y="77500"/>
                  <a:pt x="2080607" y="205252"/>
                  <a:pt x="2074965" y="291841"/>
                </a:cubicBezTo>
                <a:cubicBezTo>
                  <a:pt x="1847839" y="314489"/>
                  <a:pt x="1489648" y="288282"/>
                  <a:pt x="1341811" y="291841"/>
                </a:cubicBezTo>
                <a:cubicBezTo>
                  <a:pt x="1193974" y="295400"/>
                  <a:pt x="857899" y="268047"/>
                  <a:pt x="629406" y="291841"/>
                </a:cubicBezTo>
                <a:cubicBezTo>
                  <a:pt x="400913" y="315635"/>
                  <a:pt x="215182" y="278047"/>
                  <a:pt x="0" y="291841"/>
                </a:cubicBezTo>
                <a:cubicBezTo>
                  <a:pt x="4958" y="219143"/>
                  <a:pt x="-10829" y="145704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4" name="Arrow: Notched Right 23">
            <a:extLst>
              <a:ext uri="{FF2B5EF4-FFF2-40B4-BE49-F238E27FC236}">
                <a16:creationId xmlns:a16="http://schemas.microsoft.com/office/drawing/2014/main" id="{E2E70652-A567-673A-107A-86AF7F4815D2}"/>
              </a:ext>
            </a:extLst>
          </p:cNvPr>
          <p:cNvSpPr/>
          <p:nvPr/>
        </p:nvSpPr>
        <p:spPr>
          <a:xfrm rot="3861873">
            <a:off x="952619" y="4946720"/>
            <a:ext cx="1130726" cy="709429"/>
          </a:xfrm>
          <a:prstGeom prst="notchedRightArrow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AD10DB6C-34B5-FC99-5EC8-79F1199EB459}"/>
              </a:ext>
            </a:extLst>
          </p:cNvPr>
          <p:cNvSpPr/>
          <p:nvPr/>
        </p:nvSpPr>
        <p:spPr>
          <a:xfrm rot="5400000">
            <a:off x="5245525" y="5366183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713A0041-D895-58CA-62C4-79CE456D89FB}"/>
              </a:ext>
            </a:extLst>
          </p:cNvPr>
          <p:cNvSpPr/>
          <p:nvPr/>
        </p:nvSpPr>
        <p:spPr>
          <a:xfrm rot="5400000">
            <a:off x="5245525" y="4691995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EF3D12B-A76D-3E99-1813-97393841A8DF}"/>
              </a:ext>
            </a:extLst>
          </p:cNvPr>
          <p:cNvSpPr/>
          <p:nvPr/>
        </p:nvSpPr>
        <p:spPr>
          <a:xfrm rot="5400000">
            <a:off x="5245525" y="4077617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E2605-B8A2-E3C6-46D6-893BB1DB3010}"/>
              </a:ext>
            </a:extLst>
          </p:cNvPr>
          <p:cNvSpPr txBox="1"/>
          <p:nvPr/>
        </p:nvSpPr>
        <p:spPr>
          <a:xfrm>
            <a:off x="5683499" y="4063446"/>
            <a:ext cx="1154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Literacy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84673-5A85-6BC7-3669-6FAA9718D190}"/>
              </a:ext>
            </a:extLst>
          </p:cNvPr>
          <p:cNvSpPr txBox="1"/>
          <p:nvPr/>
        </p:nvSpPr>
        <p:spPr>
          <a:xfrm>
            <a:off x="5676487" y="4672879"/>
            <a:ext cx="1522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Foundation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5CF6E-829E-7C18-2DF5-1550F9DA99CE}"/>
              </a:ext>
            </a:extLst>
          </p:cNvPr>
          <p:cNvSpPr txBox="1"/>
          <p:nvPr/>
        </p:nvSpPr>
        <p:spPr>
          <a:xfrm>
            <a:off x="5683499" y="5359362"/>
            <a:ext cx="1522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Specialization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3D5F-1575-24A1-5EF5-BF3DEC1C8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51404B3-E573-39E5-69C0-977265E109D7}"/>
              </a:ext>
            </a:extLst>
          </p:cNvPr>
          <p:cNvSpPr/>
          <p:nvPr/>
        </p:nvSpPr>
        <p:spPr>
          <a:xfrm>
            <a:off x="192505" y="3487611"/>
            <a:ext cx="6835608" cy="1030616"/>
          </a:xfrm>
          <a:custGeom>
            <a:avLst/>
            <a:gdLst>
              <a:gd name="connsiteX0" fmla="*/ 0 w 6835608"/>
              <a:gd name="connsiteY0" fmla="*/ 171773 h 1030616"/>
              <a:gd name="connsiteX1" fmla="*/ 171773 w 6835608"/>
              <a:gd name="connsiteY1" fmla="*/ 0 h 1030616"/>
              <a:gd name="connsiteX2" fmla="*/ 891802 w 6835608"/>
              <a:gd name="connsiteY2" fmla="*/ 0 h 1030616"/>
              <a:gd name="connsiteX3" fmla="*/ 1546910 w 6835608"/>
              <a:gd name="connsiteY3" fmla="*/ 0 h 1030616"/>
              <a:gd name="connsiteX4" fmla="*/ 2072177 w 6835608"/>
              <a:gd name="connsiteY4" fmla="*/ 0 h 1030616"/>
              <a:gd name="connsiteX5" fmla="*/ 2532523 w 6835608"/>
              <a:gd name="connsiteY5" fmla="*/ 0 h 1030616"/>
              <a:gd name="connsiteX6" fmla="*/ 3187631 w 6835608"/>
              <a:gd name="connsiteY6" fmla="*/ 0 h 1030616"/>
              <a:gd name="connsiteX7" fmla="*/ 3777818 w 6835608"/>
              <a:gd name="connsiteY7" fmla="*/ 0 h 1030616"/>
              <a:gd name="connsiteX8" fmla="*/ 4497847 w 6835608"/>
              <a:gd name="connsiteY8" fmla="*/ 0 h 1030616"/>
              <a:gd name="connsiteX9" fmla="*/ 5152955 w 6835608"/>
              <a:gd name="connsiteY9" fmla="*/ 0 h 1030616"/>
              <a:gd name="connsiteX10" fmla="*/ 5613301 w 6835608"/>
              <a:gd name="connsiteY10" fmla="*/ 0 h 1030616"/>
              <a:gd name="connsiteX11" fmla="*/ 6663835 w 6835608"/>
              <a:gd name="connsiteY11" fmla="*/ 0 h 1030616"/>
              <a:gd name="connsiteX12" fmla="*/ 6835608 w 6835608"/>
              <a:gd name="connsiteY12" fmla="*/ 171773 h 1030616"/>
              <a:gd name="connsiteX13" fmla="*/ 6835608 w 6835608"/>
              <a:gd name="connsiteY13" fmla="*/ 501567 h 1030616"/>
              <a:gd name="connsiteX14" fmla="*/ 6835608 w 6835608"/>
              <a:gd name="connsiteY14" fmla="*/ 858843 h 1030616"/>
              <a:gd name="connsiteX15" fmla="*/ 6663835 w 6835608"/>
              <a:gd name="connsiteY15" fmla="*/ 1030616 h 1030616"/>
              <a:gd name="connsiteX16" fmla="*/ 6008727 w 6835608"/>
              <a:gd name="connsiteY16" fmla="*/ 1030616 h 1030616"/>
              <a:gd name="connsiteX17" fmla="*/ 5548381 w 6835608"/>
              <a:gd name="connsiteY17" fmla="*/ 1030616 h 1030616"/>
              <a:gd name="connsiteX18" fmla="*/ 4893273 w 6835608"/>
              <a:gd name="connsiteY18" fmla="*/ 1030616 h 1030616"/>
              <a:gd name="connsiteX19" fmla="*/ 4432926 w 6835608"/>
              <a:gd name="connsiteY19" fmla="*/ 1030616 h 1030616"/>
              <a:gd name="connsiteX20" fmla="*/ 3907660 w 6835608"/>
              <a:gd name="connsiteY20" fmla="*/ 1030616 h 1030616"/>
              <a:gd name="connsiteX21" fmla="*/ 3447313 w 6835608"/>
              <a:gd name="connsiteY21" fmla="*/ 1030616 h 1030616"/>
              <a:gd name="connsiteX22" fmla="*/ 2857126 w 6835608"/>
              <a:gd name="connsiteY22" fmla="*/ 1030616 h 1030616"/>
              <a:gd name="connsiteX23" fmla="*/ 2461700 w 6835608"/>
              <a:gd name="connsiteY23" fmla="*/ 1030616 h 1030616"/>
              <a:gd name="connsiteX24" fmla="*/ 1871513 w 6835608"/>
              <a:gd name="connsiteY24" fmla="*/ 1030616 h 1030616"/>
              <a:gd name="connsiteX25" fmla="*/ 1476087 w 6835608"/>
              <a:gd name="connsiteY25" fmla="*/ 1030616 h 1030616"/>
              <a:gd name="connsiteX26" fmla="*/ 756059 w 6835608"/>
              <a:gd name="connsiteY26" fmla="*/ 1030616 h 1030616"/>
              <a:gd name="connsiteX27" fmla="*/ 171773 w 6835608"/>
              <a:gd name="connsiteY27" fmla="*/ 1030616 h 1030616"/>
              <a:gd name="connsiteX28" fmla="*/ 0 w 6835608"/>
              <a:gd name="connsiteY28" fmla="*/ 858843 h 1030616"/>
              <a:gd name="connsiteX29" fmla="*/ 0 w 6835608"/>
              <a:gd name="connsiteY29" fmla="*/ 508437 h 1030616"/>
              <a:gd name="connsiteX30" fmla="*/ 0 w 6835608"/>
              <a:gd name="connsiteY30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835608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89541" y="-72547"/>
                  <a:pt x="545329" y="5807"/>
                  <a:pt x="891802" y="0"/>
                </a:cubicBezTo>
                <a:cubicBezTo>
                  <a:pt x="1238275" y="-5807"/>
                  <a:pt x="1235589" y="29513"/>
                  <a:pt x="1546910" y="0"/>
                </a:cubicBezTo>
                <a:cubicBezTo>
                  <a:pt x="1858231" y="-29513"/>
                  <a:pt x="1955712" y="12858"/>
                  <a:pt x="2072177" y="0"/>
                </a:cubicBezTo>
                <a:cubicBezTo>
                  <a:pt x="2188642" y="-12858"/>
                  <a:pt x="2421387" y="9054"/>
                  <a:pt x="2532523" y="0"/>
                </a:cubicBezTo>
                <a:cubicBezTo>
                  <a:pt x="2643659" y="-9054"/>
                  <a:pt x="2982044" y="52174"/>
                  <a:pt x="3187631" y="0"/>
                </a:cubicBezTo>
                <a:cubicBezTo>
                  <a:pt x="3393218" y="-52174"/>
                  <a:pt x="3610424" y="21200"/>
                  <a:pt x="3777818" y="0"/>
                </a:cubicBezTo>
                <a:cubicBezTo>
                  <a:pt x="3945212" y="-21200"/>
                  <a:pt x="4182242" y="60835"/>
                  <a:pt x="4497847" y="0"/>
                </a:cubicBezTo>
                <a:cubicBezTo>
                  <a:pt x="4813452" y="-60835"/>
                  <a:pt x="4960574" y="9070"/>
                  <a:pt x="5152955" y="0"/>
                </a:cubicBezTo>
                <a:cubicBezTo>
                  <a:pt x="5345336" y="-9070"/>
                  <a:pt x="5433070" y="51251"/>
                  <a:pt x="5613301" y="0"/>
                </a:cubicBezTo>
                <a:cubicBezTo>
                  <a:pt x="5793532" y="-51251"/>
                  <a:pt x="6239149" y="27333"/>
                  <a:pt x="6663835" y="0"/>
                </a:cubicBezTo>
                <a:cubicBezTo>
                  <a:pt x="6766894" y="-392"/>
                  <a:pt x="6840162" y="52387"/>
                  <a:pt x="6835608" y="171773"/>
                </a:cubicBezTo>
                <a:cubicBezTo>
                  <a:pt x="6835656" y="329961"/>
                  <a:pt x="6813823" y="363645"/>
                  <a:pt x="6835608" y="501567"/>
                </a:cubicBezTo>
                <a:cubicBezTo>
                  <a:pt x="6857393" y="639489"/>
                  <a:pt x="6794772" y="758482"/>
                  <a:pt x="6835608" y="858843"/>
                </a:cubicBezTo>
                <a:cubicBezTo>
                  <a:pt x="6829496" y="964267"/>
                  <a:pt x="6737474" y="1018201"/>
                  <a:pt x="6663835" y="1030616"/>
                </a:cubicBezTo>
                <a:cubicBezTo>
                  <a:pt x="6436384" y="1089187"/>
                  <a:pt x="6292610" y="1010061"/>
                  <a:pt x="6008727" y="1030616"/>
                </a:cubicBezTo>
                <a:cubicBezTo>
                  <a:pt x="5724844" y="1051171"/>
                  <a:pt x="5667828" y="987635"/>
                  <a:pt x="5548381" y="1030616"/>
                </a:cubicBezTo>
                <a:cubicBezTo>
                  <a:pt x="5428934" y="1073597"/>
                  <a:pt x="5213554" y="1014425"/>
                  <a:pt x="4893273" y="1030616"/>
                </a:cubicBezTo>
                <a:cubicBezTo>
                  <a:pt x="4572992" y="1046807"/>
                  <a:pt x="4594961" y="991298"/>
                  <a:pt x="4432926" y="1030616"/>
                </a:cubicBezTo>
                <a:cubicBezTo>
                  <a:pt x="4270891" y="1069934"/>
                  <a:pt x="4048081" y="986671"/>
                  <a:pt x="3907660" y="1030616"/>
                </a:cubicBezTo>
                <a:cubicBezTo>
                  <a:pt x="3767239" y="1074561"/>
                  <a:pt x="3641193" y="982573"/>
                  <a:pt x="3447313" y="1030616"/>
                </a:cubicBezTo>
                <a:cubicBezTo>
                  <a:pt x="3253433" y="1078659"/>
                  <a:pt x="2980564" y="1025022"/>
                  <a:pt x="2857126" y="1030616"/>
                </a:cubicBezTo>
                <a:cubicBezTo>
                  <a:pt x="2733688" y="1036210"/>
                  <a:pt x="2593935" y="1015854"/>
                  <a:pt x="2461700" y="1030616"/>
                </a:cubicBezTo>
                <a:cubicBezTo>
                  <a:pt x="2329465" y="1045378"/>
                  <a:pt x="2072338" y="972703"/>
                  <a:pt x="1871513" y="1030616"/>
                </a:cubicBezTo>
                <a:cubicBezTo>
                  <a:pt x="1670688" y="1088529"/>
                  <a:pt x="1616126" y="990695"/>
                  <a:pt x="1476087" y="1030616"/>
                </a:cubicBezTo>
                <a:cubicBezTo>
                  <a:pt x="1336048" y="1070537"/>
                  <a:pt x="1060275" y="959966"/>
                  <a:pt x="756059" y="1030616"/>
                </a:cubicBezTo>
                <a:cubicBezTo>
                  <a:pt x="451843" y="1101266"/>
                  <a:pt x="315294" y="1028224"/>
                  <a:pt x="171773" y="1030616"/>
                </a:cubicBezTo>
                <a:cubicBezTo>
                  <a:pt x="72572" y="1030995"/>
                  <a:pt x="-2625" y="953801"/>
                  <a:pt x="0" y="858843"/>
                </a:cubicBezTo>
                <a:cubicBezTo>
                  <a:pt x="-39896" y="710085"/>
                  <a:pt x="19164" y="625025"/>
                  <a:pt x="0" y="508437"/>
                </a:cubicBezTo>
                <a:cubicBezTo>
                  <a:pt x="-19164" y="391849"/>
                  <a:pt x="14454" y="313050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0B89E-D282-9742-8934-C7A39C139A4F}"/>
              </a:ext>
            </a:extLst>
          </p:cNvPr>
          <p:cNvSpPr txBox="1"/>
          <p:nvPr/>
        </p:nvSpPr>
        <p:spPr>
          <a:xfrm>
            <a:off x="230074" y="3387737"/>
            <a:ext cx="66732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Vibe </a:t>
            </a:r>
            <a:r>
              <a:rPr lang="en-IN" sz="4800" dirty="0">
                <a:solidFill>
                  <a:srgbClr val="FFC0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Coding</a:t>
            </a:r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800" dirty="0">
                <a:solidFill>
                  <a:srgbClr val="007F7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Paradox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Execution vs Discernment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783FB-2BC6-D7E6-0C53-B6BCF1D3358E}"/>
              </a:ext>
            </a:extLst>
          </p:cNvPr>
          <p:cNvSpPr txBox="1"/>
          <p:nvPr/>
        </p:nvSpPr>
        <p:spPr>
          <a:xfrm>
            <a:off x="5718059" y="4131447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Picture 20" descr="Black LinkedIn Icon">
            <a:extLst>
              <a:ext uri="{FF2B5EF4-FFF2-40B4-BE49-F238E27FC236}">
                <a16:creationId xmlns:a16="http://schemas.microsoft.com/office/drawing/2014/main" id="{730EDC39-028A-CF60-99D9-64A493C40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681" y="4136299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CDA93F31-36D1-85A1-5466-B69215140C04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B080B-D632-A846-9CBC-A9D57364B1A8}"/>
              </a:ext>
            </a:extLst>
          </p:cNvPr>
          <p:cNvSpPr txBox="1"/>
          <p:nvPr/>
        </p:nvSpPr>
        <p:spPr>
          <a:xfrm>
            <a:off x="472374" y="415219"/>
            <a:ext cx="309433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🚧 Before AI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Building apps =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Hard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Needed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time, skills, effort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This friction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filtered ideas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Only valuable ones got built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DA1FC-EC5C-55A6-181F-99DA3EA8034F}"/>
              </a:ext>
            </a:extLst>
          </p:cNvPr>
          <p:cNvSpPr txBox="1"/>
          <p:nvPr/>
        </p:nvSpPr>
        <p:spPr>
          <a:xfrm>
            <a:off x="3610309" y="369052"/>
            <a:ext cx="298423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⚡ Now with AI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a working app in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hours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 helps write code, design, test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Execution is now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fast &amp; easy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🛠️ → Doing is no longer scarce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📈 → Everyone is shipping more, faster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2645C5-895E-8BEB-F9B9-D83719260CBA}"/>
              </a:ext>
            </a:extLst>
          </p:cNvPr>
          <p:cNvSpPr txBox="1"/>
          <p:nvPr/>
        </p:nvSpPr>
        <p:spPr>
          <a:xfrm>
            <a:off x="2896079" y="1954566"/>
            <a:ext cx="389496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🔁 Productivity Treadmill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tools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→ More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output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Late nights spent coding with Claude, not Netflix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Looks like progress… but feels empty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When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everyone can do more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doing more is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not special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466E1-2699-80B4-1599-F6A968378775}"/>
              </a:ext>
            </a:extLst>
          </p:cNvPr>
          <p:cNvSpPr txBox="1"/>
          <p:nvPr/>
        </p:nvSpPr>
        <p:spPr>
          <a:xfrm>
            <a:off x="3493988" y="4699432"/>
            <a:ext cx="34227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🪞 So What’s Really Happening?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Execution is being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commoditized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(anyone can do it now)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Value shifts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to discernment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→ Knowing what to build, not just building fast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51415384-CC1F-81AF-0E02-A1AB837F7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2" y="5753567"/>
            <a:ext cx="4148893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🧭 The Paradox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easier</a:t>
            </a: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it is to build, the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less value </a:t>
            </a: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building has.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We think: “Let’s produce more!”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 without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clear</a:t>
            </a: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purpose, output =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noise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More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content</a:t>
            </a:r>
            <a:r>
              <a:rPr lang="en-US" alt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≠ more </a:t>
            </a:r>
            <a:r>
              <a:rPr lang="en-US" alt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meaning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474D7D-AD8B-551F-7CF8-24C3F2A17C16}"/>
              </a:ext>
            </a:extLst>
          </p:cNvPr>
          <p:cNvSpPr txBox="1"/>
          <p:nvPr/>
        </p:nvSpPr>
        <p:spPr>
          <a:xfrm>
            <a:off x="3255687" y="7225210"/>
            <a:ext cx="381331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🌱 The New Scarcity: Discernment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Choosing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what to build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Knowing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what matters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Slowing down to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think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It’s not about making more things…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It’s about making the right things.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0822F07A-B33F-BD0A-3F0A-C5DF07E1E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1993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⚙️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 execution (AI, tools, output)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 descr="Workout icon">
            <a:extLst>
              <a:ext uri="{FF2B5EF4-FFF2-40B4-BE49-F238E27FC236}">
                <a16:creationId xmlns:a16="http://schemas.microsoft.com/office/drawing/2014/main" id="{3DEB53FB-26E0-5022-47E8-FE81D2A24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71" y="2037948"/>
            <a:ext cx="1002623" cy="100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Fundraising mechanism icon">
            <a:extLst>
              <a:ext uri="{FF2B5EF4-FFF2-40B4-BE49-F238E27FC236}">
                <a16:creationId xmlns:a16="http://schemas.microsoft.com/office/drawing/2014/main" id="{C767829A-C52E-000E-A98B-E074B57B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" y="4694213"/>
            <a:ext cx="982341" cy="98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Time paradox icon">
            <a:extLst>
              <a:ext uri="{FF2B5EF4-FFF2-40B4-BE49-F238E27FC236}">
                <a16:creationId xmlns:a16="http://schemas.microsoft.com/office/drawing/2014/main" id="{C4E315F2-AEA2-A6A0-B67D-65320E6BD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691" y="6044146"/>
            <a:ext cx="905469" cy="9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Abilities icon">
            <a:extLst>
              <a:ext uri="{FF2B5EF4-FFF2-40B4-BE49-F238E27FC236}">
                <a16:creationId xmlns:a16="http://schemas.microsoft.com/office/drawing/2014/main" id="{A3893F4A-73FB-72F5-7F76-C05A0D262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97" y="7376733"/>
            <a:ext cx="1075025" cy="107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774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0274C-75FB-7EAA-A3B4-C995272F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A64446D-261F-A651-76D2-59DADFEE88B9}"/>
              </a:ext>
            </a:extLst>
          </p:cNvPr>
          <p:cNvSpPr txBox="1"/>
          <p:nvPr/>
        </p:nvSpPr>
        <p:spPr>
          <a:xfrm>
            <a:off x="319319" y="5928172"/>
            <a:ext cx="6537097" cy="1569660"/>
          </a:xfrm>
          <a:custGeom>
            <a:avLst/>
            <a:gdLst>
              <a:gd name="connsiteX0" fmla="*/ 0 w 6537097"/>
              <a:gd name="connsiteY0" fmla="*/ 0 h 1569660"/>
              <a:gd name="connsiteX1" fmla="*/ 588339 w 6537097"/>
              <a:gd name="connsiteY1" fmla="*/ 0 h 1569660"/>
              <a:gd name="connsiteX2" fmla="*/ 1242048 w 6537097"/>
              <a:gd name="connsiteY2" fmla="*/ 0 h 1569660"/>
              <a:gd name="connsiteX3" fmla="*/ 1830387 w 6537097"/>
              <a:gd name="connsiteY3" fmla="*/ 0 h 1569660"/>
              <a:gd name="connsiteX4" fmla="*/ 2418726 w 6537097"/>
              <a:gd name="connsiteY4" fmla="*/ 0 h 1569660"/>
              <a:gd name="connsiteX5" fmla="*/ 2876323 w 6537097"/>
              <a:gd name="connsiteY5" fmla="*/ 0 h 1569660"/>
              <a:gd name="connsiteX6" fmla="*/ 3399290 w 6537097"/>
              <a:gd name="connsiteY6" fmla="*/ 0 h 1569660"/>
              <a:gd name="connsiteX7" fmla="*/ 3856887 w 6537097"/>
              <a:gd name="connsiteY7" fmla="*/ 0 h 1569660"/>
              <a:gd name="connsiteX8" fmla="*/ 4641339 w 6537097"/>
              <a:gd name="connsiteY8" fmla="*/ 0 h 1569660"/>
              <a:gd name="connsiteX9" fmla="*/ 5360420 w 6537097"/>
              <a:gd name="connsiteY9" fmla="*/ 0 h 1569660"/>
              <a:gd name="connsiteX10" fmla="*/ 6537097 w 6537097"/>
              <a:gd name="connsiteY10" fmla="*/ 0 h 1569660"/>
              <a:gd name="connsiteX11" fmla="*/ 6537097 w 6537097"/>
              <a:gd name="connsiteY11" fmla="*/ 476130 h 1569660"/>
              <a:gd name="connsiteX12" fmla="*/ 6537097 w 6537097"/>
              <a:gd name="connsiteY12" fmla="*/ 1015047 h 1569660"/>
              <a:gd name="connsiteX13" fmla="*/ 6537097 w 6537097"/>
              <a:gd name="connsiteY13" fmla="*/ 1569660 h 1569660"/>
              <a:gd name="connsiteX14" fmla="*/ 5818016 w 6537097"/>
              <a:gd name="connsiteY14" fmla="*/ 1569660 h 1569660"/>
              <a:gd name="connsiteX15" fmla="*/ 5164307 w 6537097"/>
              <a:gd name="connsiteY15" fmla="*/ 1569660 h 1569660"/>
              <a:gd name="connsiteX16" fmla="*/ 4706710 w 6537097"/>
              <a:gd name="connsiteY16" fmla="*/ 1569660 h 1569660"/>
              <a:gd name="connsiteX17" fmla="*/ 3922258 w 6537097"/>
              <a:gd name="connsiteY17" fmla="*/ 1569660 h 1569660"/>
              <a:gd name="connsiteX18" fmla="*/ 3268549 w 6537097"/>
              <a:gd name="connsiteY18" fmla="*/ 1569660 h 1569660"/>
              <a:gd name="connsiteX19" fmla="*/ 2745581 w 6537097"/>
              <a:gd name="connsiteY19" fmla="*/ 1569660 h 1569660"/>
              <a:gd name="connsiteX20" fmla="*/ 1961129 w 6537097"/>
              <a:gd name="connsiteY20" fmla="*/ 1569660 h 1569660"/>
              <a:gd name="connsiteX21" fmla="*/ 1307419 w 6537097"/>
              <a:gd name="connsiteY21" fmla="*/ 1569660 h 1569660"/>
              <a:gd name="connsiteX22" fmla="*/ 588339 w 6537097"/>
              <a:gd name="connsiteY22" fmla="*/ 1569660 h 1569660"/>
              <a:gd name="connsiteX23" fmla="*/ 0 w 6537097"/>
              <a:gd name="connsiteY23" fmla="*/ 1569660 h 1569660"/>
              <a:gd name="connsiteX24" fmla="*/ 0 w 6537097"/>
              <a:gd name="connsiteY24" fmla="*/ 1077833 h 1569660"/>
              <a:gd name="connsiteX25" fmla="*/ 0 w 6537097"/>
              <a:gd name="connsiteY25" fmla="*/ 570310 h 1569660"/>
              <a:gd name="connsiteX26" fmla="*/ 0 w 6537097"/>
              <a:gd name="connsiteY26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537097" h="1569660" extrusionOk="0">
                <a:moveTo>
                  <a:pt x="0" y="0"/>
                </a:moveTo>
                <a:cubicBezTo>
                  <a:pt x="123551" y="-28022"/>
                  <a:pt x="337780" y="-24437"/>
                  <a:pt x="588339" y="0"/>
                </a:cubicBezTo>
                <a:cubicBezTo>
                  <a:pt x="838898" y="24437"/>
                  <a:pt x="1023901" y="-28396"/>
                  <a:pt x="1242048" y="0"/>
                </a:cubicBezTo>
                <a:cubicBezTo>
                  <a:pt x="1460195" y="28396"/>
                  <a:pt x="1652943" y="17733"/>
                  <a:pt x="1830387" y="0"/>
                </a:cubicBezTo>
                <a:cubicBezTo>
                  <a:pt x="2007831" y="-17733"/>
                  <a:pt x="2159657" y="22458"/>
                  <a:pt x="2418726" y="0"/>
                </a:cubicBezTo>
                <a:cubicBezTo>
                  <a:pt x="2677795" y="-22458"/>
                  <a:pt x="2673821" y="3198"/>
                  <a:pt x="2876323" y="0"/>
                </a:cubicBezTo>
                <a:cubicBezTo>
                  <a:pt x="3078825" y="-3198"/>
                  <a:pt x="3241878" y="25014"/>
                  <a:pt x="3399290" y="0"/>
                </a:cubicBezTo>
                <a:cubicBezTo>
                  <a:pt x="3556702" y="-25014"/>
                  <a:pt x="3742834" y="-12563"/>
                  <a:pt x="3856887" y="0"/>
                </a:cubicBezTo>
                <a:cubicBezTo>
                  <a:pt x="3970940" y="12563"/>
                  <a:pt x="4290686" y="-19963"/>
                  <a:pt x="4641339" y="0"/>
                </a:cubicBezTo>
                <a:cubicBezTo>
                  <a:pt x="4991992" y="19963"/>
                  <a:pt x="5069631" y="-10999"/>
                  <a:pt x="5360420" y="0"/>
                </a:cubicBezTo>
                <a:cubicBezTo>
                  <a:pt x="5651209" y="10999"/>
                  <a:pt x="5992837" y="-44800"/>
                  <a:pt x="6537097" y="0"/>
                </a:cubicBezTo>
                <a:cubicBezTo>
                  <a:pt x="6513887" y="236684"/>
                  <a:pt x="6532936" y="277794"/>
                  <a:pt x="6537097" y="476130"/>
                </a:cubicBezTo>
                <a:cubicBezTo>
                  <a:pt x="6541259" y="674466"/>
                  <a:pt x="6550374" y="870308"/>
                  <a:pt x="6537097" y="1015047"/>
                </a:cubicBezTo>
                <a:cubicBezTo>
                  <a:pt x="6523820" y="1159786"/>
                  <a:pt x="6513078" y="1378850"/>
                  <a:pt x="6537097" y="1569660"/>
                </a:cubicBezTo>
                <a:cubicBezTo>
                  <a:pt x="6262379" y="1569777"/>
                  <a:pt x="6105704" y="1545396"/>
                  <a:pt x="5818016" y="1569660"/>
                </a:cubicBezTo>
                <a:cubicBezTo>
                  <a:pt x="5530328" y="1593924"/>
                  <a:pt x="5361299" y="1543952"/>
                  <a:pt x="5164307" y="1569660"/>
                </a:cubicBezTo>
                <a:cubicBezTo>
                  <a:pt x="4967315" y="1595368"/>
                  <a:pt x="4853586" y="1567657"/>
                  <a:pt x="4706710" y="1569660"/>
                </a:cubicBezTo>
                <a:cubicBezTo>
                  <a:pt x="4559834" y="1571663"/>
                  <a:pt x="4123392" y="1535403"/>
                  <a:pt x="3922258" y="1569660"/>
                </a:cubicBezTo>
                <a:cubicBezTo>
                  <a:pt x="3721124" y="1603917"/>
                  <a:pt x="3539342" y="1557695"/>
                  <a:pt x="3268549" y="1569660"/>
                </a:cubicBezTo>
                <a:cubicBezTo>
                  <a:pt x="2997756" y="1581625"/>
                  <a:pt x="2876382" y="1570220"/>
                  <a:pt x="2745581" y="1569660"/>
                </a:cubicBezTo>
                <a:cubicBezTo>
                  <a:pt x="2614780" y="1569100"/>
                  <a:pt x="2177325" y="1587520"/>
                  <a:pt x="1961129" y="1569660"/>
                </a:cubicBezTo>
                <a:cubicBezTo>
                  <a:pt x="1744933" y="1551800"/>
                  <a:pt x="1592847" y="1580217"/>
                  <a:pt x="1307419" y="1569660"/>
                </a:cubicBezTo>
                <a:cubicBezTo>
                  <a:pt x="1021991" y="1559104"/>
                  <a:pt x="871036" y="1555552"/>
                  <a:pt x="588339" y="1569660"/>
                </a:cubicBezTo>
                <a:cubicBezTo>
                  <a:pt x="305642" y="1583768"/>
                  <a:pt x="250499" y="1598057"/>
                  <a:pt x="0" y="1569660"/>
                </a:cubicBezTo>
                <a:cubicBezTo>
                  <a:pt x="-619" y="1444146"/>
                  <a:pt x="5099" y="1286325"/>
                  <a:pt x="0" y="1077833"/>
                </a:cubicBezTo>
                <a:cubicBezTo>
                  <a:pt x="-5099" y="869341"/>
                  <a:pt x="13082" y="686242"/>
                  <a:pt x="0" y="570310"/>
                </a:cubicBezTo>
                <a:cubicBezTo>
                  <a:pt x="-13082" y="454378"/>
                  <a:pt x="13245" y="168704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3E708-D827-F305-CB4D-5D30EF6F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89" y="1261066"/>
            <a:ext cx="6525308" cy="2011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AFE2E8-EA70-E52A-9DFE-25CCFDE679A1}"/>
              </a:ext>
            </a:extLst>
          </p:cNvPr>
          <p:cNvSpPr txBox="1"/>
          <p:nvPr/>
        </p:nvSpPr>
        <p:spPr>
          <a:xfrm>
            <a:off x="331108" y="6514447"/>
            <a:ext cx="6525308" cy="397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i="1" u="sng" dirty="0">
                <a:solidFill>
                  <a:schemeClr val="accent1"/>
                </a:solidFill>
              </a:rPr>
              <a:t>https://github.com/ankit-rathi/The-Data-AI-Visual-Notebook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D2822-52AD-EC7A-C389-1D7D3BDCF908}"/>
              </a:ext>
            </a:extLst>
          </p:cNvPr>
          <p:cNvSpPr txBox="1"/>
          <p:nvPr/>
        </p:nvSpPr>
        <p:spPr>
          <a:xfrm>
            <a:off x="331108" y="5960103"/>
            <a:ext cx="2972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Bookmark: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D02A65-68B7-FB4B-1567-E9903413DAD1}"/>
              </a:ext>
            </a:extLst>
          </p:cNvPr>
          <p:cNvSpPr txBox="1"/>
          <p:nvPr/>
        </p:nvSpPr>
        <p:spPr>
          <a:xfrm>
            <a:off x="412789" y="632777"/>
            <a:ext cx="2210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Follow: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F1F47-89E2-7D21-1599-33356929C4E2}"/>
              </a:ext>
            </a:extLst>
          </p:cNvPr>
          <p:cNvSpPr txBox="1"/>
          <p:nvPr/>
        </p:nvSpPr>
        <p:spPr>
          <a:xfrm>
            <a:off x="3219443" y="741972"/>
            <a:ext cx="16872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2000" b="1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7" name="Picture 20" descr="Black LinkedIn Icon">
            <a:extLst>
              <a:ext uri="{FF2B5EF4-FFF2-40B4-BE49-F238E27FC236}">
                <a16:creationId xmlns:a16="http://schemas.microsoft.com/office/drawing/2014/main" id="{6DF74D82-B586-3F83-9546-FF3FB641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08" y="737210"/>
            <a:ext cx="423589" cy="39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1F9A13-B4C1-E12B-3039-3C2DE0124AE2}"/>
              </a:ext>
            </a:extLst>
          </p:cNvPr>
          <p:cNvSpPr txBox="1"/>
          <p:nvPr/>
        </p:nvSpPr>
        <p:spPr>
          <a:xfrm>
            <a:off x="3303378" y="6117337"/>
            <a:ext cx="3380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Access all Live Notes here</a:t>
            </a:r>
            <a:endParaRPr lang="en-IN" sz="2000" b="1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1BF03-F928-83B6-27A0-8D239F6E5159}"/>
              </a:ext>
            </a:extLst>
          </p:cNvPr>
          <p:cNvSpPr txBox="1"/>
          <p:nvPr/>
        </p:nvSpPr>
        <p:spPr>
          <a:xfrm>
            <a:off x="3223166" y="6968132"/>
            <a:ext cx="3540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50+ Visual Notes for </a:t>
            </a:r>
            <a:r>
              <a:rPr lang="en-US" sz="2000" b="1" u="sng" dirty="0">
                <a:solidFill>
                  <a:srgbClr val="FF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FREE</a:t>
            </a:r>
            <a:endParaRPr lang="en-IN" sz="2000" b="1" u="sng" dirty="0">
              <a:solidFill>
                <a:srgbClr val="FF000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AE0E21-A815-325D-9805-2C97A522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08" y="3391571"/>
            <a:ext cx="4858000" cy="12192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D8EC27-130D-6FB1-DC6E-D0CCF3DEC27B}"/>
              </a:ext>
            </a:extLst>
          </p:cNvPr>
          <p:cNvSpPr txBox="1"/>
          <p:nvPr/>
        </p:nvSpPr>
        <p:spPr>
          <a:xfrm>
            <a:off x="331108" y="4338892"/>
            <a:ext cx="2074965" cy="291841"/>
          </a:xfrm>
          <a:custGeom>
            <a:avLst/>
            <a:gdLst>
              <a:gd name="connsiteX0" fmla="*/ 0 w 2074965"/>
              <a:gd name="connsiteY0" fmla="*/ 0 h 291841"/>
              <a:gd name="connsiteX1" fmla="*/ 650156 w 2074965"/>
              <a:gd name="connsiteY1" fmla="*/ 0 h 291841"/>
              <a:gd name="connsiteX2" fmla="*/ 1362560 w 2074965"/>
              <a:gd name="connsiteY2" fmla="*/ 0 h 291841"/>
              <a:gd name="connsiteX3" fmla="*/ 2074965 w 2074965"/>
              <a:gd name="connsiteY3" fmla="*/ 0 h 291841"/>
              <a:gd name="connsiteX4" fmla="*/ 2074965 w 2074965"/>
              <a:gd name="connsiteY4" fmla="*/ 291841 h 291841"/>
              <a:gd name="connsiteX5" fmla="*/ 1341811 w 2074965"/>
              <a:gd name="connsiteY5" fmla="*/ 291841 h 291841"/>
              <a:gd name="connsiteX6" fmla="*/ 629406 w 2074965"/>
              <a:gd name="connsiteY6" fmla="*/ 291841 h 291841"/>
              <a:gd name="connsiteX7" fmla="*/ 0 w 2074965"/>
              <a:gd name="connsiteY7" fmla="*/ 291841 h 291841"/>
              <a:gd name="connsiteX8" fmla="*/ 0 w 2074965"/>
              <a:gd name="connsiteY8" fmla="*/ 0 h 29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4965" h="291841" extrusionOk="0">
                <a:moveTo>
                  <a:pt x="0" y="0"/>
                </a:moveTo>
                <a:cubicBezTo>
                  <a:pt x="181018" y="8547"/>
                  <a:pt x="367145" y="7940"/>
                  <a:pt x="650156" y="0"/>
                </a:cubicBezTo>
                <a:cubicBezTo>
                  <a:pt x="933167" y="-7940"/>
                  <a:pt x="1131606" y="9514"/>
                  <a:pt x="1362560" y="0"/>
                </a:cubicBezTo>
                <a:cubicBezTo>
                  <a:pt x="1593514" y="-9514"/>
                  <a:pt x="1903941" y="-8987"/>
                  <a:pt x="2074965" y="0"/>
                </a:cubicBezTo>
                <a:cubicBezTo>
                  <a:pt x="2083218" y="77500"/>
                  <a:pt x="2080607" y="205252"/>
                  <a:pt x="2074965" y="291841"/>
                </a:cubicBezTo>
                <a:cubicBezTo>
                  <a:pt x="1847839" y="314489"/>
                  <a:pt x="1489648" y="288282"/>
                  <a:pt x="1341811" y="291841"/>
                </a:cubicBezTo>
                <a:cubicBezTo>
                  <a:pt x="1193974" y="295400"/>
                  <a:pt x="857899" y="268047"/>
                  <a:pt x="629406" y="291841"/>
                </a:cubicBezTo>
                <a:cubicBezTo>
                  <a:pt x="400913" y="315635"/>
                  <a:pt x="215182" y="278047"/>
                  <a:pt x="0" y="291841"/>
                </a:cubicBezTo>
                <a:cubicBezTo>
                  <a:pt x="4958" y="219143"/>
                  <a:pt x="-10829" y="145704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5975735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>
              <a:buNone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4" name="Arrow: Notched Right 23">
            <a:extLst>
              <a:ext uri="{FF2B5EF4-FFF2-40B4-BE49-F238E27FC236}">
                <a16:creationId xmlns:a16="http://schemas.microsoft.com/office/drawing/2014/main" id="{2EDA7E43-9147-4583-DD51-114763EE29C7}"/>
              </a:ext>
            </a:extLst>
          </p:cNvPr>
          <p:cNvSpPr/>
          <p:nvPr/>
        </p:nvSpPr>
        <p:spPr>
          <a:xfrm rot="3861873">
            <a:off x="952619" y="4946720"/>
            <a:ext cx="1130726" cy="709429"/>
          </a:xfrm>
          <a:prstGeom prst="notchedRightArrow">
            <a:avLst/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9FC627CB-2D78-B348-7069-4E04D2DFF324}"/>
              </a:ext>
            </a:extLst>
          </p:cNvPr>
          <p:cNvSpPr/>
          <p:nvPr/>
        </p:nvSpPr>
        <p:spPr>
          <a:xfrm rot="5400000">
            <a:off x="5245525" y="5366183"/>
            <a:ext cx="477169" cy="384756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8B6E1264-560B-4594-B770-5D188DB203A8}"/>
              </a:ext>
            </a:extLst>
          </p:cNvPr>
          <p:cNvSpPr/>
          <p:nvPr/>
        </p:nvSpPr>
        <p:spPr>
          <a:xfrm rot="5400000">
            <a:off x="5245525" y="4691995"/>
            <a:ext cx="477169" cy="384756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49F20103-6C0D-58FA-F677-0CA725417ADF}"/>
              </a:ext>
            </a:extLst>
          </p:cNvPr>
          <p:cNvSpPr/>
          <p:nvPr/>
        </p:nvSpPr>
        <p:spPr>
          <a:xfrm rot="5400000">
            <a:off x="5245525" y="4077617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22E2E-DDF7-9F41-B427-DF2E85BB690D}"/>
              </a:ext>
            </a:extLst>
          </p:cNvPr>
          <p:cNvSpPr txBox="1"/>
          <p:nvPr/>
        </p:nvSpPr>
        <p:spPr>
          <a:xfrm>
            <a:off x="5683499" y="4063446"/>
            <a:ext cx="1154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Literacy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65524-76B7-1EB5-E1EB-BD070C8B4D88}"/>
              </a:ext>
            </a:extLst>
          </p:cNvPr>
          <p:cNvSpPr txBox="1"/>
          <p:nvPr/>
        </p:nvSpPr>
        <p:spPr>
          <a:xfrm>
            <a:off x="5676487" y="4672879"/>
            <a:ext cx="1522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Foundation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25BE7-4702-DD41-8962-3602E5782B69}"/>
              </a:ext>
            </a:extLst>
          </p:cNvPr>
          <p:cNvSpPr txBox="1"/>
          <p:nvPr/>
        </p:nvSpPr>
        <p:spPr>
          <a:xfrm>
            <a:off x="5683499" y="5359362"/>
            <a:ext cx="1522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Specialization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9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034C3-D0BE-218F-9CDD-B08E343DE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EAE2DC-2699-3285-8E58-4AE88A24F4CA}"/>
              </a:ext>
            </a:extLst>
          </p:cNvPr>
          <p:cNvSpPr/>
          <p:nvPr/>
        </p:nvSpPr>
        <p:spPr>
          <a:xfrm>
            <a:off x="460487" y="133425"/>
            <a:ext cx="6223753" cy="1030616"/>
          </a:xfrm>
          <a:custGeom>
            <a:avLst/>
            <a:gdLst>
              <a:gd name="connsiteX0" fmla="*/ 0 w 6223753"/>
              <a:gd name="connsiteY0" fmla="*/ 171773 h 1030616"/>
              <a:gd name="connsiteX1" fmla="*/ 171773 w 6223753"/>
              <a:gd name="connsiteY1" fmla="*/ 0 h 1030616"/>
              <a:gd name="connsiteX2" fmla="*/ 877398 w 6223753"/>
              <a:gd name="connsiteY2" fmla="*/ 0 h 1030616"/>
              <a:gd name="connsiteX3" fmla="*/ 1524221 w 6223753"/>
              <a:gd name="connsiteY3" fmla="*/ 0 h 1030616"/>
              <a:gd name="connsiteX4" fmla="*/ 2053439 w 6223753"/>
              <a:gd name="connsiteY4" fmla="*/ 0 h 1030616"/>
              <a:gd name="connsiteX5" fmla="*/ 2523856 w 6223753"/>
              <a:gd name="connsiteY5" fmla="*/ 0 h 1030616"/>
              <a:gd name="connsiteX6" fmla="*/ 3170679 w 6223753"/>
              <a:gd name="connsiteY6" fmla="*/ 0 h 1030616"/>
              <a:gd name="connsiteX7" fmla="*/ 3758699 w 6223753"/>
              <a:gd name="connsiteY7" fmla="*/ 0 h 1030616"/>
              <a:gd name="connsiteX8" fmla="*/ 4464324 w 6223753"/>
              <a:gd name="connsiteY8" fmla="*/ 0 h 1030616"/>
              <a:gd name="connsiteX9" fmla="*/ 5111147 w 6223753"/>
              <a:gd name="connsiteY9" fmla="*/ 0 h 1030616"/>
              <a:gd name="connsiteX10" fmla="*/ 6051980 w 6223753"/>
              <a:gd name="connsiteY10" fmla="*/ 0 h 1030616"/>
              <a:gd name="connsiteX11" fmla="*/ 6223753 w 6223753"/>
              <a:gd name="connsiteY11" fmla="*/ 171773 h 1030616"/>
              <a:gd name="connsiteX12" fmla="*/ 6223753 w 6223753"/>
              <a:gd name="connsiteY12" fmla="*/ 494696 h 1030616"/>
              <a:gd name="connsiteX13" fmla="*/ 6223753 w 6223753"/>
              <a:gd name="connsiteY13" fmla="*/ 858843 h 1030616"/>
              <a:gd name="connsiteX14" fmla="*/ 6051980 w 6223753"/>
              <a:gd name="connsiteY14" fmla="*/ 1030616 h 1030616"/>
              <a:gd name="connsiteX15" fmla="*/ 5346355 w 6223753"/>
              <a:gd name="connsiteY15" fmla="*/ 1030616 h 1030616"/>
              <a:gd name="connsiteX16" fmla="*/ 4934741 w 6223753"/>
              <a:gd name="connsiteY16" fmla="*/ 1030616 h 1030616"/>
              <a:gd name="connsiteX17" fmla="*/ 4464324 w 6223753"/>
              <a:gd name="connsiteY17" fmla="*/ 1030616 h 1030616"/>
              <a:gd name="connsiteX18" fmla="*/ 3817501 w 6223753"/>
              <a:gd name="connsiteY18" fmla="*/ 1030616 h 1030616"/>
              <a:gd name="connsiteX19" fmla="*/ 3347085 w 6223753"/>
              <a:gd name="connsiteY19" fmla="*/ 1030616 h 1030616"/>
              <a:gd name="connsiteX20" fmla="*/ 2817866 w 6223753"/>
              <a:gd name="connsiteY20" fmla="*/ 1030616 h 1030616"/>
              <a:gd name="connsiteX21" fmla="*/ 2347450 w 6223753"/>
              <a:gd name="connsiteY21" fmla="*/ 1030616 h 1030616"/>
              <a:gd name="connsiteX22" fmla="*/ 1759429 w 6223753"/>
              <a:gd name="connsiteY22" fmla="*/ 1030616 h 1030616"/>
              <a:gd name="connsiteX23" fmla="*/ 1347814 w 6223753"/>
              <a:gd name="connsiteY23" fmla="*/ 1030616 h 1030616"/>
              <a:gd name="connsiteX24" fmla="*/ 759794 w 6223753"/>
              <a:gd name="connsiteY24" fmla="*/ 1030616 h 1030616"/>
              <a:gd name="connsiteX25" fmla="*/ 171773 w 6223753"/>
              <a:gd name="connsiteY25" fmla="*/ 1030616 h 1030616"/>
              <a:gd name="connsiteX26" fmla="*/ 0 w 6223753"/>
              <a:gd name="connsiteY26" fmla="*/ 858843 h 1030616"/>
              <a:gd name="connsiteX27" fmla="*/ 0 w 6223753"/>
              <a:gd name="connsiteY27" fmla="*/ 501567 h 1030616"/>
              <a:gd name="connsiteX28" fmla="*/ 0 w 6223753"/>
              <a:gd name="connsiteY28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23753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50687" y="-16827"/>
                  <a:pt x="535270" y="42128"/>
                  <a:pt x="877398" y="0"/>
                </a:cubicBezTo>
                <a:cubicBezTo>
                  <a:pt x="1219527" y="-42128"/>
                  <a:pt x="1304068" y="35665"/>
                  <a:pt x="1524221" y="0"/>
                </a:cubicBezTo>
                <a:cubicBezTo>
                  <a:pt x="1744374" y="-35665"/>
                  <a:pt x="1880038" y="27459"/>
                  <a:pt x="2053439" y="0"/>
                </a:cubicBezTo>
                <a:cubicBezTo>
                  <a:pt x="2226840" y="-27459"/>
                  <a:pt x="2327686" y="48112"/>
                  <a:pt x="2523856" y="0"/>
                </a:cubicBezTo>
                <a:cubicBezTo>
                  <a:pt x="2720026" y="-48112"/>
                  <a:pt x="2861394" y="64363"/>
                  <a:pt x="3170679" y="0"/>
                </a:cubicBezTo>
                <a:cubicBezTo>
                  <a:pt x="3479964" y="-64363"/>
                  <a:pt x="3558521" y="41520"/>
                  <a:pt x="3758699" y="0"/>
                </a:cubicBezTo>
                <a:cubicBezTo>
                  <a:pt x="3958877" y="-41520"/>
                  <a:pt x="4172109" y="77075"/>
                  <a:pt x="4464324" y="0"/>
                </a:cubicBezTo>
                <a:cubicBezTo>
                  <a:pt x="4756540" y="-77075"/>
                  <a:pt x="4914942" y="66565"/>
                  <a:pt x="5111147" y="0"/>
                </a:cubicBezTo>
                <a:cubicBezTo>
                  <a:pt x="5307352" y="-66565"/>
                  <a:pt x="5605672" y="34928"/>
                  <a:pt x="6051980" y="0"/>
                </a:cubicBezTo>
                <a:cubicBezTo>
                  <a:pt x="6123197" y="-3680"/>
                  <a:pt x="6248878" y="68290"/>
                  <a:pt x="6223753" y="171773"/>
                </a:cubicBezTo>
                <a:cubicBezTo>
                  <a:pt x="6227076" y="267248"/>
                  <a:pt x="6199032" y="396377"/>
                  <a:pt x="6223753" y="494696"/>
                </a:cubicBezTo>
                <a:cubicBezTo>
                  <a:pt x="6248474" y="593015"/>
                  <a:pt x="6182778" y="698697"/>
                  <a:pt x="6223753" y="858843"/>
                </a:cubicBezTo>
                <a:cubicBezTo>
                  <a:pt x="6238697" y="929576"/>
                  <a:pt x="6168213" y="1028614"/>
                  <a:pt x="6051980" y="1030616"/>
                </a:cubicBezTo>
                <a:cubicBezTo>
                  <a:pt x="5883054" y="1068290"/>
                  <a:pt x="5645102" y="997842"/>
                  <a:pt x="5346355" y="1030616"/>
                </a:cubicBezTo>
                <a:cubicBezTo>
                  <a:pt x="5047609" y="1063390"/>
                  <a:pt x="5138202" y="1017671"/>
                  <a:pt x="4934741" y="1030616"/>
                </a:cubicBezTo>
                <a:cubicBezTo>
                  <a:pt x="4731280" y="1043561"/>
                  <a:pt x="4696318" y="985168"/>
                  <a:pt x="4464324" y="1030616"/>
                </a:cubicBezTo>
                <a:cubicBezTo>
                  <a:pt x="4232330" y="1076064"/>
                  <a:pt x="3961551" y="968352"/>
                  <a:pt x="3817501" y="1030616"/>
                </a:cubicBezTo>
                <a:cubicBezTo>
                  <a:pt x="3673451" y="1092880"/>
                  <a:pt x="3580806" y="979406"/>
                  <a:pt x="3347085" y="1030616"/>
                </a:cubicBezTo>
                <a:cubicBezTo>
                  <a:pt x="3113364" y="1081826"/>
                  <a:pt x="2961172" y="981630"/>
                  <a:pt x="2817866" y="1030616"/>
                </a:cubicBezTo>
                <a:cubicBezTo>
                  <a:pt x="2674560" y="1079602"/>
                  <a:pt x="2575985" y="975011"/>
                  <a:pt x="2347450" y="1030616"/>
                </a:cubicBezTo>
                <a:cubicBezTo>
                  <a:pt x="2118915" y="1086221"/>
                  <a:pt x="1925515" y="1014744"/>
                  <a:pt x="1759429" y="1030616"/>
                </a:cubicBezTo>
                <a:cubicBezTo>
                  <a:pt x="1593343" y="1046488"/>
                  <a:pt x="1511592" y="983609"/>
                  <a:pt x="1347814" y="1030616"/>
                </a:cubicBezTo>
                <a:cubicBezTo>
                  <a:pt x="1184037" y="1077623"/>
                  <a:pt x="901025" y="994330"/>
                  <a:pt x="759794" y="1030616"/>
                </a:cubicBezTo>
                <a:cubicBezTo>
                  <a:pt x="618563" y="1066902"/>
                  <a:pt x="446428" y="977159"/>
                  <a:pt x="171773" y="1030616"/>
                </a:cubicBezTo>
                <a:cubicBezTo>
                  <a:pt x="99397" y="1020830"/>
                  <a:pt x="-13644" y="942957"/>
                  <a:pt x="0" y="858843"/>
                </a:cubicBezTo>
                <a:cubicBezTo>
                  <a:pt x="-5979" y="755313"/>
                  <a:pt x="14859" y="600671"/>
                  <a:pt x="0" y="501567"/>
                </a:cubicBezTo>
                <a:cubicBezTo>
                  <a:pt x="-14859" y="402463"/>
                  <a:pt x="32639" y="328749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4F011-A5EA-0971-173B-DAF072C50BC2}"/>
              </a:ext>
            </a:extLst>
          </p:cNvPr>
          <p:cNvSpPr txBox="1"/>
          <p:nvPr/>
        </p:nvSpPr>
        <p:spPr>
          <a:xfrm>
            <a:off x="615744" y="-13626"/>
            <a:ext cx="60684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Data </a:t>
            </a:r>
            <a:r>
              <a:rPr lang="en-IN" sz="3200" dirty="0">
                <a:solidFill>
                  <a:srgbClr val="4E4E4E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&amp;</a:t>
            </a:r>
            <a:r>
              <a:rPr lang="en-IN" sz="48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800" dirty="0">
                <a:solidFill>
                  <a:srgbClr val="FFB200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AI</a:t>
            </a:r>
            <a:r>
              <a:rPr lang="en-IN" sz="48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4800" dirty="0">
                <a:solidFill>
                  <a:srgbClr val="6C00F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Literacy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The New MS Office of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095F5-C8BC-F097-F270-847F8589F40C}"/>
              </a:ext>
            </a:extLst>
          </p:cNvPr>
          <p:cNvSpPr txBox="1"/>
          <p:nvPr/>
        </p:nvSpPr>
        <p:spPr>
          <a:xfrm>
            <a:off x="664772" y="7788895"/>
            <a:ext cx="5970439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🧱 Key Takeaway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👉 Future-proof your team by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raising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floor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not just chasing the ceiling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📚 Invest in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+ AI literacy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across the org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🌱 That’s how you build an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AI-first culture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that lasts</a:t>
            </a:r>
            <a:endParaRPr lang="en-US" altLang="en-US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75871-9853-52CF-E00D-26E6DB704771}"/>
              </a:ext>
            </a:extLst>
          </p:cNvPr>
          <p:cNvSpPr txBox="1"/>
          <p:nvPr/>
        </p:nvSpPr>
        <p:spPr>
          <a:xfrm>
            <a:off x="5611251" y="808128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Picture 20" descr="Black LinkedIn Icon">
            <a:extLst>
              <a:ext uri="{FF2B5EF4-FFF2-40B4-BE49-F238E27FC236}">
                <a16:creationId xmlns:a16="http://schemas.microsoft.com/office/drawing/2014/main" id="{796D7119-2F21-402D-C7FE-96BA81CB7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73" y="812980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3525C27-3994-FF68-42FB-345985AF0A5E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80945-0FB9-B5A1-810D-8C904D478900}"/>
              </a:ext>
            </a:extLst>
          </p:cNvPr>
          <p:cNvSpPr txBox="1"/>
          <p:nvPr/>
        </p:nvSpPr>
        <p:spPr>
          <a:xfrm>
            <a:off x="232660" y="1397915"/>
            <a:ext cx="664395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1️⃣ Literacy is for All Teams, Not Just Tech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HR, Marketing, Sales, Ops — all need to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understand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how data &amp; AI affect their work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It’s not about coding — it’s about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asking better questions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and using insights wisely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🗨️ “You don’t need to build models — you need to understand what they mean”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77DF0-EB7C-D820-CBC4-C858798CC70A}"/>
              </a:ext>
            </a:extLst>
          </p:cNvPr>
          <p:cNvSpPr txBox="1"/>
          <p:nvPr/>
        </p:nvSpPr>
        <p:spPr>
          <a:xfrm>
            <a:off x="2731168" y="2455050"/>
            <a:ext cx="41454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2️⃣ Buzzwords ≠ Literacy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Knowing terms like “GPT” or “dashboard” doesn’t mean you’re data-literate</a:t>
            </a:r>
          </a:p>
          <a:p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 literacy is: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✅ What’s possible?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⚠️ What’s risky?</a:t>
            </a:r>
            <a:b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IN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🎯 What’s relevant to your work?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6BCB7A-028F-B933-0379-4A11EB8AA9A7}"/>
              </a:ext>
            </a:extLst>
          </p:cNvPr>
          <p:cNvSpPr txBox="1"/>
          <p:nvPr/>
        </p:nvSpPr>
        <p:spPr>
          <a:xfrm>
            <a:off x="318838" y="3937096"/>
            <a:ext cx="457801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3️⃣ Foundation is the Shared Language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When data engineers, analysts &amp; business teams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don’t speak the same language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, progress suffers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common base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builds alignment and collaboration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36BDD-80FE-E749-BECD-88583CEC3166}"/>
              </a:ext>
            </a:extLst>
          </p:cNvPr>
          <p:cNvSpPr txBox="1"/>
          <p:nvPr/>
        </p:nvSpPr>
        <p:spPr>
          <a:xfrm>
            <a:off x="2490981" y="5084085"/>
            <a:ext cx="457801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4️⃣ Dashboards ≠ Impact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Many orgs stop at creating dashboards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real impact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happens when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everyone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knows how to interpret and act on data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🧩 Being “AI-ready” is not about hiring a few experts — it’s about lifting everyone’s literacy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F0820-68E5-5622-9C61-7F8E3F07C07D}"/>
              </a:ext>
            </a:extLst>
          </p:cNvPr>
          <p:cNvSpPr txBox="1"/>
          <p:nvPr/>
        </p:nvSpPr>
        <p:spPr>
          <a:xfrm>
            <a:off x="318838" y="6370033"/>
            <a:ext cx="457801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5️⃣ This is the New Digital Transformation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 the 90s, we trained people to use computers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Now, we need to train them to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think in data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collaborate with AI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💡 AI success is not about shiny tools. It’s about a strong foundation</a:t>
            </a:r>
          </a:p>
        </p:txBody>
      </p:sp>
      <p:pic>
        <p:nvPicPr>
          <p:cNvPr id="24" name="Picture 2" descr="Internet icon">
            <a:extLst>
              <a:ext uri="{FF2B5EF4-FFF2-40B4-BE49-F238E27FC236}">
                <a16:creationId xmlns:a16="http://schemas.microsoft.com/office/drawing/2014/main" id="{28F81653-3F84-3F16-F3B1-53DA09C3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38" y="2683864"/>
            <a:ext cx="796562" cy="79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dea icon">
            <a:extLst>
              <a:ext uri="{FF2B5EF4-FFF2-40B4-BE49-F238E27FC236}">
                <a16:creationId xmlns:a16="http://schemas.microsoft.com/office/drawing/2014/main" id="{3A189C15-308E-4D89-B5E5-25BCC3820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16" y="2683864"/>
            <a:ext cx="796563" cy="79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Arrange icon">
            <a:extLst>
              <a:ext uri="{FF2B5EF4-FFF2-40B4-BE49-F238E27FC236}">
                <a16:creationId xmlns:a16="http://schemas.microsoft.com/office/drawing/2014/main" id="{DE3AFBC7-DC2B-6D85-09E7-D40F3625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73" y="4053818"/>
            <a:ext cx="843773" cy="84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Target icon">
            <a:extLst>
              <a:ext uri="{FF2B5EF4-FFF2-40B4-BE49-F238E27FC236}">
                <a16:creationId xmlns:a16="http://schemas.microsoft.com/office/drawing/2014/main" id="{8A769B5B-A910-4C75-CF8D-5E092F64D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9" y="5156490"/>
            <a:ext cx="975909" cy="9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Evolution icon">
            <a:extLst>
              <a:ext uri="{FF2B5EF4-FFF2-40B4-BE49-F238E27FC236}">
                <a16:creationId xmlns:a16="http://schemas.microsoft.com/office/drawing/2014/main" id="{B82D4D0A-B107-497E-D4C2-0C55E0AE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97" y="6579477"/>
            <a:ext cx="975909" cy="97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79F7-B41D-37E2-3A08-39C43624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38B4A1-EDEC-C345-3317-86B19E7A8984}"/>
              </a:ext>
            </a:extLst>
          </p:cNvPr>
          <p:cNvSpPr/>
          <p:nvPr/>
        </p:nvSpPr>
        <p:spPr>
          <a:xfrm>
            <a:off x="1179364" y="3487611"/>
            <a:ext cx="4486014" cy="1030616"/>
          </a:xfrm>
          <a:custGeom>
            <a:avLst/>
            <a:gdLst>
              <a:gd name="connsiteX0" fmla="*/ 0 w 4486014"/>
              <a:gd name="connsiteY0" fmla="*/ 171773 h 1030616"/>
              <a:gd name="connsiteX1" fmla="*/ 171773 w 4486014"/>
              <a:gd name="connsiteY1" fmla="*/ 0 h 1030616"/>
              <a:gd name="connsiteX2" fmla="*/ 846404 w 4486014"/>
              <a:gd name="connsiteY2" fmla="*/ 0 h 1030616"/>
              <a:gd name="connsiteX3" fmla="*/ 1479609 w 4486014"/>
              <a:gd name="connsiteY3" fmla="*/ 0 h 1030616"/>
              <a:gd name="connsiteX4" fmla="*/ 2029966 w 4486014"/>
              <a:gd name="connsiteY4" fmla="*/ 0 h 1030616"/>
              <a:gd name="connsiteX5" fmla="*/ 2538898 w 4486014"/>
              <a:gd name="connsiteY5" fmla="*/ 0 h 1030616"/>
              <a:gd name="connsiteX6" fmla="*/ 3172103 w 4486014"/>
              <a:gd name="connsiteY6" fmla="*/ 0 h 1030616"/>
              <a:gd name="connsiteX7" fmla="*/ 3763885 w 4486014"/>
              <a:gd name="connsiteY7" fmla="*/ 0 h 1030616"/>
              <a:gd name="connsiteX8" fmla="*/ 4314241 w 4486014"/>
              <a:gd name="connsiteY8" fmla="*/ 0 h 1030616"/>
              <a:gd name="connsiteX9" fmla="*/ 4486014 w 4486014"/>
              <a:gd name="connsiteY9" fmla="*/ 171773 h 1030616"/>
              <a:gd name="connsiteX10" fmla="*/ 4486014 w 4486014"/>
              <a:gd name="connsiteY10" fmla="*/ 501567 h 1030616"/>
              <a:gd name="connsiteX11" fmla="*/ 4486014 w 4486014"/>
              <a:gd name="connsiteY11" fmla="*/ 858843 h 1030616"/>
              <a:gd name="connsiteX12" fmla="*/ 4314241 w 4486014"/>
              <a:gd name="connsiteY12" fmla="*/ 1030616 h 1030616"/>
              <a:gd name="connsiteX13" fmla="*/ 3805309 w 4486014"/>
              <a:gd name="connsiteY13" fmla="*/ 1030616 h 1030616"/>
              <a:gd name="connsiteX14" fmla="*/ 3337802 w 4486014"/>
              <a:gd name="connsiteY14" fmla="*/ 1030616 h 1030616"/>
              <a:gd name="connsiteX15" fmla="*/ 2870295 w 4486014"/>
              <a:gd name="connsiteY15" fmla="*/ 1030616 h 1030616"/>
              <a:gd name="connsiteX16" fmla="*/ 2402788 w 4486014"/>
              <a:gd name="connsiteY16" fmla="*/ 1030616 h 1030616"/>
              <a:gd name="connsiteX17" fmla="*/ 1893856 w 4486014"/>
              <a:gd name="connsiteY17" fmla="*/ 1030616 h 1030616"/>
              <a:gd name="connsiteX18" fmla="*/ 1260650 w 4486014"/>
              <a:gd name="connsiteY18" fmla="*/ 1030616 h 1030616"/>
              <a:gd name="connsiteX19" fmla="*/ 751719 w 4486014"/>
              <a:gd name="connsiteY19" fmla="*/ 1030616 h 1030616"/>
              <a:gd name="connsiteX20" fmla="*/ 171773 w 4486014"/>
              <a:gd name="connsiteY20" fmla="*/ 1030616 h 1030616"/>
              <a:gd name="connsiteX21" fmla="*/ 0 w 4486014"/>
              <a:gd name="connsiteY21" fmla="*/ 858843 h 1030616"/>
              <a:gd name="connsiteX22" fmla="*/ 0 w 4486014"/>
              <a:gd name="connsiteY22" fmla="*/ 515308 h 1030616"/>
              <a:gd name="connsiteX23" fmla="*/ 0 w 4486014"/>
              <a:gd name="connsiteY23" fmla="*/ 171773 h 1030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86014" h="1030616" extrusionOk="0">
                <a:moveTo>
                  <a:pt x="0" y="171773"/>
                </a:moveTo>
                <a:cubicBezTo>
                  <a:pt x="-5878" y="69985"/>
                  <a:pt x="61098" y="-5808"/>
                  <a:pt x="171773" y="0"/>
                </a:cubicBezTo>
                <a:cubicBezTo>
                  <a:pt x="407674" y="-119"/>
                  <a:pt x="534787" y="53857"/>
                  <a:pt x="846404" y="0"/>
                </a:cubicBezTo>
                <a:cubicBezTo>
                  <a:pt x="1158021" y="-53857"/>
                  <a:pt x="1281979" y="68"/>
                  <a:pt x="1479609" y="0"/>
                </a:cubicBezTo>
                <a:cubicBezTo>
                  <a:pt x="1677240" y="-68"/>
                  <a:pt x="1769763" y="11521"/>
                  <a:pt x="2029966" y="0"/>
                </a:cubicBezTo>
                <a:cubicBezTo>
                  <a:pt x="2290169" y="-11521"/>
                  <a:pt x="2315426" y="51396"/>
                  <a:pt x="2538898" y="0"/>
                </a:cubicBezTo>
                <a:cubicBezTo>
                  <a:pt x="2762370" y="-51396"/>
                  <a:pt x="2939745" y="28684"/>
                  <a:pt x="3172103" y="0"/>
                </a:cubicBezTo>
                <a:cubicBezTo>
                  <a:pt x="3404461" y="-28684"/>
                  <a:pt x="3533004" y="48511"/>
                  <a:pt x="3763885" y="0"/>
                </a:cubicBezTo>
                <a:cubicBezTo>
                  <a:pt x="3994766" y="-48511"/>
                  <a:pt x="4179967" y="16012"/>
                  <a:pt x="4314241" y="0"/>
                </a:cubicBezTo>
                <a:cubicBezTo>
                  <a:pt x="4397636" y="23865"/>
                  <a:pt x="4488576" y="61789"/>
                  <a:pt x="4486014" y="171773"/>
                </a:cubicBezTo>
                <a:cubicBezTo>
                  <a:pt x="4502470" y="260906"/>
                  <a:pt x="4480502" y="402069"/>
                  <a:pt x="4486014" y="501567"/>
                </a:cubicBezTo>
                <a:cubicBezTo>
                  <a:pt x="4491526" y="601065"/>
                  <a:pt x="4459045" y="751377"/>
                  <a:pt x="4486014" y="858843"/>
                </a:cubicBezTo>
                <a:cubicBezTo>
                  <a:pt x="4476884" y="945572"/>
                  <a:pt x="4400284" y="1016288"/>
                  <a:pt x="4314241" y="1030616"/>
                </a:cubicBezTo>
                <a:cubicBezTo>
                  <a:pt x="4092126" y="1068367"/>
                  <a:pt x="3977928" y="1026843"/>
                  <a:pt x="3805309" y="1030616"/>
                </a:cubicBezTo>
                <a:cubicBezTo>
                  <a:pt x="3632690" y="1034389"/>
                  <a:pt x="3542242" y="997795"/>
                  <a:pt x="3337802" y="1030616"/>
                </a:cubicBezTo>
                <a:cubicBezTo>
                  <a:pt x="3133362" y="1063437"/>
                  <a:pt x="2982103" y="1013082"/>
                  <a:pt x="2870295" y="1030616"/>
                </a:cubicBezTo>
                <a:cubicBezTo>
                  <a:pt x="2758487" y="1048150"/>
                  <a:pt x="2612502" y="983786"/>
                  <a:pt x="2402788" y="1030616"/>
                </a:cubicBezTo>
                <a:cubicBezTo>
                  <a:pt x="2193074" y="1077446"/>
                  <a:pt x="2002050" y="990905"/>
                  <a:pt x="1893856" y="1030616"/>
                </a:cubicBezTo>
                <a:cubicBezTo>
                  <a:pt x="1785662" y="1070327"/>
                  <a:pt x="1420430" y="972778"/>
                  <a:pt x="1260650" y="1030616"/>
                </a:cubicBezTo>
                <a:cubicBezTo>
                  <a:pt x="1100870" y="1088454"/>
                  <a:pt x="953221" y="1019652"/>
                  <a:pt x="751719" y="1030616"/>
                </a:cubicBezTo>
                <a:cubicBezTo>
                  <a:pt x="550217" y="1041580"/>
                  <a:pt x="325692" y="991166"/>
                  <a:pt x="171773" y="1030616"/>
                </a:cubicBezTo>
                <a:cubicBezTo>
                  <a:pt x="82677" y="1014122"/>
                  <a:pt x="-10575" y="947965"/>
                  <a:pt x="0" y="858843"/>
                </a:cubicBezTo>
                <a:cubicBezTo>
                  <a:pt x="-33822" y="754025"/>
                  <a:pt x="33452" y="602132"/>
                  <a:pt x="0" y="515308"/>
                </a:cubicBezTo>
                <a:cubicBezTo>
                  <a:pt x="-33452" y="428484"/>
                  <a:pt x="2366" y="323094"/>
                  <a:pt x="0" y="171773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317456175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35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80F9F-73D8-FFA1-E0E9-FE455FEE0E06}"/>
              </a:ext>
            </a:extLst>
          </p:cNvPr>
          <p:cNvSpPr txBox="1"/>
          <p:nvPr/>
        </p:nvSpPr>
        <p:spPr>
          <a:xfrm>
            <a:off x="1183359" y="3322356"/>
            <a:ext cx="44860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4E4E4E"/>
                </a:solidFill>
                <a:latin typeface="Cooper Black" panose="0208090404030B020404" pitchFamily="18" charset="0"/>
              </a:rPr>
              <a:t>From</a:t>
            </a:r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54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ML</a:t>
            </a:r>
            <a:r>
              <a:rPr lang="en-IN" sz="4800" dirty="0">
                <a:solidFill>
                  <a:srgbClr val="FF5A5F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3200" dirty="0">
                <a:solidFill>
                  <a:srgbClr val="4E4E4E"/>
                </a:solidFill>
                <a:latin typeface="Cooper Black" panose="0208090404030B020404" pitchFamily="18" charset="0"/>
              </a:rPr>
              <a:t>To</a:t>
            </a:r>
            <a:r>
              <a:rPr lang="en-IN" sz="48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 </a:t>
            </a:r>
            <a:r>
              <a:rPr lang="en-IN" sz="5400" dirty="0">
                <a:solidFill>
                  <a:srgbClr val="00CFC1"/>
                </a:solidFill>
                <a:latin typeface="Cooper Black" panose="0208090404030B020404" pitchFamily="18" charset="0"/>
                <a:ea typeface="Segoe UI Black" panose="020B0A02040204020203" pitchFamily="34" charset="0"/>
              </a:rPr>
              <a:t>DE</a:t>
            </a:r>
          </a:p>
          <a:p>
            <a:pPr algn="ctr"/>
            <a:r>
              <a:rPr lang="en-IN" sz="2000" b="1" dirty="0">
                <a:solidFill>
                  <a:srgbClr val="4E4E4E"/>
                </a:solidFill>
                <a:highlight>
                  <a:srgbClr val="FFFF00"/>
                </a:highlight>
                <a:latin typeface="Cooper Black" panose="0208090404030B020404" pitchFamily="18" charset="0"/>
              </a:rPr>
              <a:t>Why I made the switch in 2022?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44906-5E45-984A-F540-509B2200F6A2}"/>
              </a:ext>
            </a:extLst>
          </p:cNvPr>
          <p:cNvSpPr txBox="1"/>
          <p:nvPr/>
        </p:nvSpPr>
        <p:spPr>
          <a:xfrm>
            <a:off x="515072" y="481009"/>
            <a:ext cx="3235125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ML Phase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 looked cool in 2014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Algorithms were the star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Everyone wanted to “do AI”</a:t>
            </a:r>
          </a:p>
          <a:p>
            <a:r>
              <a:rPr lang="en-US" sz="1100" dirty="0" err="1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Jupyter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notebooks = the playground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BUT reality hit hard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 cases failed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 not enough / not relevant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No patterns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Prototypes rarely reached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5B4FC-90AB-779A-5ECB-26E7BBEF6C50}"/>
              </a:ext>
            </a:extLst>
          </p:cNvPr>
          <p:cNvSpPr txBox="1"/>
          <p:nvPr/>
        </p:nvSpPr>
        <p:spPr>
          <a:xfrm>
            <a:off x="3636364" y="1460266"/>
            <a:ext cx="30478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Hype vs. Ground Reality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Leadership loved shiny things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Believed in buzz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Onus on us to explain failures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0D1525-0C60-F887-849D-3434E9CCAC30}"/>
              </a:ext>
            </a:extLst>
          </p:cNvPr>
          <p:cNvSpPr txBox="1"/>
          <p:nvPr/>
        </p:nvSpPr>
        <p:spPr>
          <a:xfrm>
            <a:off x="3636364" y="2409619"/>
            <a:ext cx="3391749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Realization Moment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problem wasn’t the model It was the data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Dirty, Scattered, Broken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3AA63F-12B0-4915-60B7-D60CDD619D18}"/>
              </a:ext>
            </a:extLst>
          </p:cNvPr>
          <p:cNvSpPr txBox="1"/>
          <p:nvPr/>
        </p:nvSpPr>
        <p:spPr>
          <a:xfrm>
            <a:off x="332771" y="4784507"/>
            <a:ext cx="359972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Switch to DE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Why I moved to Data Engineering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Work closer to the blockers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Build pipelines, workflows, and infra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Ensure real-world deployment</a:t>
            </a:r>
            <a:b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en-US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7F0F-6F79-47CE-BF8B-13F0390D80C5}"/>
              </a:ext>
            </a:extLst>
          </p:cNvPr>
          <p:cNvSpPr txBox="1"/>
          <p:nvPr/>
        </p:nvSpPr>
        <p:spPr>
          <a:xfrm>
            <a:off x="4114798" y="4784507"/>
            <a:ext cx="27517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The Long-Term Thinking</a:t>
            </a:r>
          </a:p>
          <a:p>
            <a:pPr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 is...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Challenging but impactful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Less hype, more hands-on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Evergreen skillset</a:t>
            </a:r>
          </a:p>
          <a:p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Predictable value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D0552A63-4ABB-A622-EE4B-F5D22DCB6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884050"/>
              </p:ext>
            </p:extLst>
          </p:nvPr>
        </p:nvGraphicFramePr>
        <p:xfrm>
          <a:off x="1746688" y="6058576"/>
          <a:ext cx="3599726" cy="15648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85672">
                  <a:extLst>
                    <a:ext uri="{9D8B030D-6E8A-4147-A177-3AD203B41FA5}">
                      <a16:colId xmlns:a16="http://schemas.microsoft.com/office/drawing/2014/main" val="703040357"/>
                    </a:ext>
                  </a:extLst>
                </a:gridCol>
                <a:gridCol w="2014054">
                  <a:extLst>
                    <a:ext uri="{9D8B030D-6E8A-4147-A177-3AD203B41FA5}">
                      <a16:colId xmlns:a16="http://schemas.microsoft.com/office/drawing/2014/main" val="1295909813"/>
                    </a:ext>
                  </a:extLst>
                </a:gridCol>
              </a:tblGrid>
              <a:tr h="307404">
                <a:tc>
                  <a:txBody>
                    <a:bodyPr/>
                    <a:lstStyle/>
                    <a:p>
                      <a:r>
                        <a:rPr lang="en-IN" sz="16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ML/AI</a:t>
                      </a:r>
                      <a:endParaRPr lang="en-IN" sz="16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DE</a:t>
                      </a:r>
                      <a:endParaRPr lang="en-IN" sz="1600" b="1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507130"/>
                  </a:ext>
                </a:extLst>
              </a:tr>
              <a:tr h="307404"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Sexy</a:t>
                      </a:r>
                      <a:r>
                        <a:rPr lang="en-IN" sz="1400" dirty="0"/>
                        <a:t>, </a:t>
                      </a:r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trendy</a:t>
                      </a:r>
                      <a:endParaRPr lang="en-IN" sz="11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Solid</a:t>
                      </a:r>
                      <a:r>
                        <a:rPr lang="en-IN" sz="1400" dirty="0"/>
                        <a:t>, </a:t>
                      </a:r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foundational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012538"/>
                  </a:ext>
                </a:extLst>
              </a:tr>
              <a:tr h="307404"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Spotlight</a:t>
                      </a:r>
                      <a:endParaRPr lang="en-IN" sz="11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Backstage hero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07376"/>
                  </a:ext>
                </a:extLst>
              </a:tr>
              <a:tr h="307404"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Oversupply</a:t>
                      </a:r>
                      <a:r>
                        <a:rPr lang="en-IN" sz="1400" dirty="0"/>
                        <a:t> </a:t>
                      </a:r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of</a:t>
                      </a:r>
                      <a:r>
                        <a:rPr lang="en-IN" sz="1400" dirty="0"/>
                        <a:t> </a:t>
                      </a:r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roles</a:t>
                      </a:r>
                      <a:endParaRPr lang="en-IN" sz="11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MV Boli" panose="02000500030200090000" pitchFamily="2" charset="0"/>
                        <a:ea typeface="+mn-ea"/>
                        <a:cs typeface="MV Boli" panose="0200050003020009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 demand, fewer builders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85303"/>
                  </a:ext>
                </a:extLst>
              </a:tr>
              <a:tr h="307404"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Prototype</a:t>
                      </a:r>
                      <a:r>
                        <a:rPr lang="en-IN" sz="1400" dirty="0"/>
                        <a:t> </a:t>
                      </a:r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struggle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Real-world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57725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0F36833-580D-E66E-2519-1581075F7EA5}"/>
              </a:ext>
            </a:extLst>
          </p:cNvPr>
          <p:cNvSpPr txBox="1"/>
          <p:nvPr/>
        </p:nvSpPr>
        <p:spPr>
          <a:xfrm>
            <a:off x="1021390" y="7872288"/>
            <a:ext cx="5156394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b="1" dirty="0">
                <a:solidFill>
                  <a:srgbClr val="4E4E4E"/>
                </a:solidFill>
                <a:latin typeface="Arial Rounded MT Bold" panose="020F0704030504030204" pitchFamily="34" charset="0"/>
              </a:rPr>
              <a:t>🧱 Key Takeaway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 didn’t quit ML, I upgraded my path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You don’t need the limelight to grow.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Sometimes, the backstage work builds the entire show</a:t>
            </a:r>
            <a:endParaRPr lang="en-US" altLang="en-US" sz="1100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026" name="Picture 2" descr="Artificial intelligence icon">
            <a:extLst>
              <a:ext uri="{FF2B5EF4-FFF2-40B4-BE49-F238E27FC236}">
                <a16:creationId xmlns:a16="http://schemas.microsoft.com/office/drawing/2014/main" id="{AD764C6F-2B78-A771-3450-4648000A7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70" y="3606192"/>
            <a:ext cx="833315" cy="8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meline icon">
            <a:extLst>
              <a:ext uri="{FF2B5EF4-FFF2-40B4-BE49-F238E27FC236}">
                <a16:creationId xmlns:a16="http://schemas.microsoft.com/office/drawing/2014/main" id="{6FE1D6C2-B2CE-D78C-7CEF-58CA8EDA7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047" y="3509981"/>
            <a:ext cx="957352" cy="9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4EBCD-AA4B-7D1E-272A-422269C31B54}"/>
              </a:ext>
            </a:extLst>
          </p:cNvPr>
          <p:cNvSpPr txBox="1"/>
          <p:nvPr/>
        </p:nvSpPr>
        <p:spPr>
          <a:xfrm>
            <a:off x="4273425" y="4539372"/>
            <a:ext cx="1072989" cy="288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3" u="sng" dirty="0">
                <a:solidFill>
                  <a:schemeClr val="bg2">
                    <a:lumMod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@ankitrathi</a:t>
            </a:r>
            <a:endParaRPr lang="en-IN" sz="1273" u="sng" dirty="0">
              <a:solidFill>
                <a:schemeClr val="bg2">
                  <a:lumMod val="2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7" name="Picture 20" descr="Black LinkedIn Icon">
            <a:extLst>
              <a:ext uri="{FF2B5EF4-FFF2-40B4-BE49-F238E27FC236}">
                <a16:creationId xmlns:a16="http://schemas.microsoft.com/office/drawing/2014/main" id="{9CA2256F-59AF-FDC5-07C1-50B7B018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047" y="4544224"/>
            <a:ext cx="236479" cy="2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miley icon">
            <a:extLst>
              <a:ext uri="{FF2B5EF4-FFF2-40B4-BE49-F238E27FC236}">
                <a16:creationId xmlns:a16="http://schemas.microsoft.com/office/drawing/2014/main" id="{37B1DD5A-32C5-880F-E9BE-C2C46DABA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86" y="591746"/>
            <a:ext cx="829661" cy="82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nglasses icon">
            <a:extLst>
              <a:ext uri="{FF2B5EF4-FFF2-40B4-BE49-F238E27FC236}">
                <a16:creationId xmlns:a16="http://schemas.microsoft.com/office/drawing/2014/main" id="{480B157F-DB36-16C7-B82A-6C1F5ED6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032" y="2524811"/>
            <a:ext cx="829660" cy="82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tronomy icon">
            <a:extLst>
              <a:ext uri="{FF2B5EF4-FFF2-40B4-BE49-F238E27FC236}">
                <a16:creationId xmlns:a16="http://schemas.microsoft.com/office/drawing/2014/main" id="{820F415D-72F2-5536-FCC4-36FD94602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378" y="6419531"/>
            <a:ext cx="885566" cy="8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end icon">
            <a:extLst>
              <a:ext uri="{FF2B5EF4-FFF2-40B4-BE49-F238E27FC236}">
                <a16:creationId xmlns:a16="http://schemas.microsoft.com/office/drawing/2014/main" id="{155D5331-28A0-285C-C533-B1F343EC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72" y="6379359"/>
            <a:ext cx="885566" cy="8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629E1D0-58F6-CBFB-F95C-13A838BDB89B}"/>
              </a:ext>
            </a:extLst>
          </p:cNvPr>
          <p:cNvSpPr/>
          <p:nvPr/>
        </p:nvSpPr>
        <p:spPr>
          <a:xfrm rot="5400000">
            <a:off x="6638034" y="152760"/>
            <a:ext cx="477169" cy="384756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56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41456</TotalTime>
  <Words>11536</Words>
  <Application>Microsoft Office PowerPoint</Application>
  <PresentationFormat>Custom</PresentationFormat>
  <Paragraphs>1226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Arial Rounded MT Bold</vt:lpstr>
      <vt:lpstr>Calibri</vt:lpstr>
      <vt:lpstr>Calibri Light</vt:lpstr>
      <vt:lpstr>Cooper Black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 Rathi</dc:creator>
  <cp:lastModifiedBy>Ankit Rathi</cp:lastModifiedBy>
  <cp:revision>689</cp:revision>
  <dcterms:created xsi:type="dcterms:W3CDTF">2025-03-07T11:54:25Z</dcterms:created>
  <dcterms:modified xsi:type="dcterms:W3CDTF">2025-09-23T12:26:12Z</dcterms:modified>
</cp:coreProperties>
</file>